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1" r:id="rId6"/>
    <p:sldId id="260" r:id="rId7"/>
    <p:sldId id="263" r:id="rId8"/>
    <p:sldId id="264" r:id="rId9"/>
    <p:sldId id="266" r:id="rId10"/>
    <p:sldId id="267" r:id="rId11"/>
    <p:sldId id="265" r:id="rId12"/>
    <p:sldId id="268" r:id="rId13"/>
    <p:sldId id="270" r:id="rId14"/>
    <p:sldId id="269" r:id="rId15"/>
    <p:sldId id="273" r:id="rId16"/>
    <p:sldId id="272" r:id="rId17"/>
    <p:sldId id="275" r:id="rId18"/>
    <p:sldId id="274" r:id="rId19"/>
    <p:sldId id="277" r:id="rId20"/>
    <p:sldId id="282" r:id="rId21"/>
    <p:sldId id="281" r:id="rId22"/>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89858" autoAdjust="0"/>
  </p:normalViewPr>
  <p:slideViewPr>
    <p:cSldViewPr>
      <p:cViewPr varScale="1">
        <p:scale>
          <a:sx n="66" d="100"/>
          <a:sy n="66" d="100"/>
        </p:scale>
        <p:origin x="-147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2D0371-50FF-41CB-AC3E-45DE16F5572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AE067193-DB1D-4EC7-9316-04A1AA4F72B2}">
      <dgm:prSet phldrT="[Text]" custT="1"/>
      <dgm:spPr/>
      <dgm:t>
        <a:bodyPr/>
        <a:lstStyle/>
        <a:p>
          <a:pPr rtl="1"/>
          <a:r>
            <a:rPr lang="en-US" sz="2000" b="1" dirty="0" smtClean="0">
              <a:solidFill>
                <a:srgbClr val="FF0000"/>
              </a:solidFill>
              <a:latin typeface="Times New Roman" pitchFamily="18" charset="0"/>
              <a:cs typeface="Times New Roman" pitchFamily="18" charset="0"/>
            </a:rPr>
            <a:t>introduction</a:t>
          </a:r>
          <a:endParaRPr lang="ar-IQ" sz="2000" b="1" dirty="0">
            <a:solidFill>
              <a:srgbClr val="FF0000"/>
            </a:solidFill>
            <a:latin typeface="Times New Roman" pitchFamily="18" charset="0"/>
            <a:cs typeface="Times New Roman" pitchFamily="18" charset="0"/>
          </a:endParaRPr>
        </a:p>
      </dgm:t>
    </dgm:pt>
    <dgm:pt modelId="{6E34A24B-0593-4D1E-ABF1-4BF7C9EFB8C4}" type="parTrans" cxnId="{18F497AB-5D18-4B9E-8B26-2ED9D05337B6}">
      <dgm:prSet/>
      <dgm:spPr/>
      <dgm:t>
        <a:bodyPr/>
        <a:lstStyle/>
        <a:p>
          <a:pPr rtl="1"/>
          <a:endParaRPr lang="ar-IQ"/>
        </a:p>
      </dgm:t>
    </dgm:pt>
    <dgm:pt modelId="{2294A631-0015-45BE-9A9B-2485378D13CF}" type="sibTrans" cxnId="{18F497AB-5D18-4B9E-8B26-2ED9D05337B6}">
      <dgm:prSet/>
      <dgm:spPr/>
      <dgm:t>
        <a:bodyPr/>
        <a:lstStyle/>
        <a:p>
          <a:pPr rtl="1"/>
          <a:endParaRPr lang="ar-IQ"/>
        </a:p>
      </dgm:t>
    </dgm:pt>
    <dgm:pt modelId="{72025DB7-3044-4906-96DF-48FF2F728372}">
      <dgm:prSet phldrT="[Text]" custT="1"/>
      <dgm:spPr/>
      <dgm:t>
        <a:bodyPr/>
        <a:lstStyle/>
        <a:p>
          <a:pPr rtl="1"/>
          <a:r>
            <a:rPr lang="en-US" sz="2000" b="1" dirty="0" smtClean="0">
              <a:solidFill>
                <a:srgbClr val="FF0000"/>
              </a:solidFill>
              <a:latin typeface="Times New Roman" pitchFamily="18" charset="0"/>
              <a:cs typeface="Times New Roman" pitchFamily="18" charset="0"/>
            </a:rPr>
            <a:t>Sustainable factors</a:t>
          </a:r>
          <a:endParaRPr lang="ar-IQ" sz="2000" b="1" dirty="0">
            <a:solidFill>
              <a:srgbClr val="FF0000"/>
            </a:solidFill>
            <a:latin typeface="Times New Roman" pitchFamily="18" charset="0"/>
            <a:cs typeface="Times New Roman" pitchFamily="18" charset="0"/>
          </a:endParaRPr>
        </a:p>
      </dgm:t>
    </dgm:pt>
    <dgm:pt modelId="{3DFE9E47-BA64-4B51-8DE2-FEB451744B0B}" type="parTrans" cxnId="{37B7F0F6-A3F8-44C2-8BCC-D6EF6839EF7E}">
      <dgm:prSet/>
      <dgm:spPr/>
      <dgm:t>
        <a:bodyPr/>
        <a:lstStyle/>
        <a:p>
          <a:pPr rtl="1"/>
          <a:endParaRPr lang="ar-IQ"/>
        </a:p>
      </dgm:t>
    </dgm:pt>
    <dgm:pt modelId="{E1332553-119F-4A25-9019-3CA08ACB1DA6}" type="sibTrans" cxnId="{37B7F0F6-A3F8-44C2-8BCC-D6EF6839EF7E}">
      <dgm:prSet/>
      <dgm:spPr/>
      <dgm:t>
        <a:bodyPr/>
        <a:lstStyle/>
        <a:p>
          <a:pPr rtl="1"/>
          <a:endParaRPr lang="ar-IQ"/>
        </a:p>
      </dgm:t>
    </dgm:pt>
    <dgm:pt modelId="{43FBFE45-4622-411A-B458-5E27CEFE52CD}">
      <dgm:prSet phldrT="[Text]" custT="1"/>
      <dgm:spPr/>
      <dgm:t>
        <a:bodyPr/>
        <a:lstStyle/>
        <a:p>
          <a:pPr rtl="1"/>
          <a:r>
            <a:rPr lang="en-US" sz="2000" b="1" dirty="0" smtClean="0">
              <a:solidFill>
                <a:srgbClr val="FF0000"/>
              </a:solidFill>
              <a:latin typeface="Times New Roman" pitchFamily="18" charset="0"/>
              <a:cs typeface="Times New Roman" pitchFamily="18" charset="0"/>
            </a:rPr>
            <a:t>Planning level </a:t>
          </a:r>
          <a:endParaRPr lang="ar-IQ" sz="2000" b="1" dirty="0">
            <a:solidFill>
              <a:srgbClr val="FF0000"/>
            </a:solidFill>
            <a:latin typeface="Times New Roman" pitchFamily="18" charset="0"/>
            <a:cs typeface="Times New Roman" pitchFamily="18" charset="0"/>
          </a:endParaRPr>
        </a:p>
      </dgm:t>
    </dgm:pt>
    <dgm:pt modelId="{D2001248-279C-463B-8A33-A62A0FF795AB}" type="parTrans" cxnId="{C696DF1C-F270-4F93-B9AC-9B420DAA595D}">
      <dgm:prSet/>
      <dgm:spPr/>
      <dgm:t>
        <a:bodyPr/>
        <a:lstStyle/>
        <a:p>
          <a:pPr rtl="1"/>
          <a:endParaRPr lang="ar-IQ"/>
        </a:p>
      </dgm:t>
    </dgm:pt>
    <dgm:pt modelId="{9A497E20-5FBE-45FF-A02C-F612C0A3FCCB}" type="sibTrans" cxnId="{C696DF1C-F270-4F93-B9AC-9B420DAA595D}">
      <dgm:prSet/>
      <dgm:spPr/>
      <dgm:t>
        <a:bodyPr/>
        <a:lstStyle/>
        <a:p>
          <a:pPr rtl="1"/>
          <a:endParaRPr lang="ar-IQ"/>
        </a:p>
      </dgm:t>
    </dgm:pt>
    <dgm:pt modelId="{623B2228-48DE-494E-8D59-3FA870AEEDFF}">
      <dgm:prSet phldrT="[Text]" custT="1"/>
      <dgm:spPr/>
      <dgm:t>
        <a:bodyPr/>
        <a:lstStyle/>
        <a:p>
          <a:pPr rtl="1"/>
          <a:r>
            <a:rPr lang="en-US" sz="2000" b="1" dirty="0" smtClean="0">
              <a:solidFill>
                <a:srgbClr val="FF0000"/>
              </a:solidFill>
              <a:latin typeface="Times New Roman" pitchFamily="18" charset="0"/>
              <a:cs typeface="Times New Roman" pitchFamily="18" charset="0"/>
            </a:rPr>
            <a:t>Individual</a:t>
          </a:r>
        </a:p>
        <a:p>
          <a:pPr rtl="1"/>
          <a:r>
            <a:rPr lang="en-US" sz="2000" b="1" dirty="0" smtClean="0">
              <a:solidFill>
                <a:srgbClr val="FF0000"/>
              </a:solidFill>
              <a:latin typeface="Times New Roman" pitchFamily="18" charset="0"/>
              <a:cs typeface="Times New Roman" pitchFamily="18" charset="0"/>
            </a:rPr>
            <a:t>Unites level </a:t>
          </a:r>
          <a:endParaRPr lang="ar-IQ" sz="2000" b="1" dirty="0">
            <a:solidFill>
              <a:srgbClr val="FF0000"/>
            </a:solidFill>
            <a:latin typeface="Times New Roman" pitchFamily="18" charset="0"/>
            <a:cs typeface="Times New Roman" pitchFamily="18" charset="0"/>
          </a:endParaRPr>
        </a:p>
      </dgm:t>
    </dgm:pt>
    <dgm:pt modelId="{803DBE4C-0DDD-4B07-AE54-7A2B500773C6}" type="parTrans" cxnId="{84D38BFD-878E-4B0A-9177-EC3E245833D3}">
      <dgm:prSet/>
      <dgm:spPr/>
      <dgm:t>
        <a:bodyPr/>
        <a:lstStyle/>
        <a:p>
          <a:pPr rtl="1"/>
          <a:endParaRPr lang="ar-IQ"/>
        </a:p>
      </dgm:t>
    </dgm:pt>
    <dgm:pt modelId="{3DD4FF35-8520-4BDE-9E62-FD6B45722717}" type="sibTrans" cxnId="{84D38BFD-878E-4B0A-9177-EC3E245833D3}">
      <dgm:prSet/>
      <dgm:spPr/>
      <dgm:t>
        <a:bodyPr/>
        <a:lstStyle/>
        <a:p>
          <a:pPr rtl="1"/>
          <a:endParaRPr lang="ar-IQ"/>
        </a:p>
      </dgm:t>
    </dgm:pt>
    <dgm:pt modelId="{A38CF191-E8F4-41F1-8F6F-0E07DD116941}">
      <dgm:prSet phldrT="[Text]" custT="1"/>
      <dgm:spPr/>
      <dgm:t>
        <a:bodyPr/>
        <a:lstStyle/>
        <a:p>
          <a:pPr rtl="1"/>
          <a:r>
            <a:rPr lang="en-US" sz="2000" b="1" dirty="0" smtClean="0">
              <a:solidFill>
                <a:srgbClr val="FF0000"/>
              </a:solidFill>
              <a:latin typeface="Times New Roman" pitchFamily="18" charset="0"/>
              <a:cs typeface="Times New Roman" pitchFamily="18" charset="0"/>
            </a:rPr>
            <a:t>Climatic factors</a:t>
          </a:r>
          <a:endParaRPr lang="ar-IQ" sz="2000" b="1" dirty="0">
            <a:solidFill>
              <a:srgbClr val="FF0000"/>
            </a:solidFill>
            <a:latin typeface="Times New Roman" pitchFamily="18" charset="0"/>
            <a:cs typeface="Times New Roman" pitchFamily="18" charset="0"/>
          </a:endParaRPr>
        </a:p>
      </dgm:t>
    </dgm:pt>
    <dgm:pt modelId="{0E48D5F5-813D-47E3-B8AB-0ACF8739C96C}" type="parTrans" cxnId="{F04CF21E-756E-4506-91D8-D73ED562988F}">
      <dgm:prSet/>
      <dgm:spPr/>
      <dgm:t>
        <a:bodyPr/>
        <a:lstStyle/>
        <a:p>
          <a:pPr rtl="1"/>
          <a:endParaRPr lang="ar-IQ"/>
        </a:p>
      </dgm:t>
    </dgm:pt>
    <dgm:pt modelId="{8EB3B467-EE98-47F2-9E1C-E4BDBC3DBA24}" type="sibTrans" cxnId="{F04CF21E-756E-4506-91D8-D73ED562988F}">
      <dgm:prSet/>
      <dgm:spPr/>
      <dgm:t>
        <a:bodyPr/>
        <a:lstStyle/>
        <a:p>
          <a:pPr rtl="1"/>
          <a:endParaRPr lang="ar-IQ"/>
        </a:p>
      </dgm:t>
    </dgm:pt>
    <dgm:pt modelId="{6639C8C9-CE5A-45C9-B757-FFC40217098B}">
      <dgm:prSet phldrT="[Text]" custT="1"/>
      <dgm:spPr/>
      <dgm:t>
        <a:bodyPr/>
        <a:lstStyle/>
        <a:p>
          <a:pPr rtl="1"/>
          <a:r>
            <a:rPr lang="en-US" sz="2000" b="1" dirty="0" smtClean="0">
              <a:solidFill>
                <a:srgbClr val="FF0000"/>
              </a:solidFill>
              <a:latin typeface="Times New Roman" pitchFamily="18" charset="0"/>
              <a:cs typeface="Times New Roman" pitchFamily="18" charset="0"/>
            </a:rPr>
            <a:t>Sun shin</a:t>
          </a:r>
        </a:p>
        <a:p>
          <a:pPr rtl="1"/>
          <a:r>
            <a:rPr lang="en-US" sz="2000" b="1" dirty="0" smtClean="0">
              <a:solidFill>
                <a:srgbClr val="FF0000"/>
              </a:solidFill>
              <a:latin typeface="Times New Roman" pitchFamily="18" charset="0"/>
              <a:cs typeface="Times New Roman" pitchFamily="18" charset="0"/>
            </a:rPr>
            <a:t>Wind  direction</a:t>
          </a:r>
        </a:p>
        <a:p>
          <a:pPr rtl="1"/>
          <a:r>
            <a:rPr lang="en-US" sz="2000" b="1" dirty="0" smtClean="0">
              <a:solidFill>
                <a:srgbClr val="FF0000"/>
              </a:solidFill>
              <a:latin typeface="Times New Roman" pitchFamily="18" charset="0"/>
              <a:cs typeface="Times New Roman" pitchFamily="18" charset="0"/>
            </a:rPr>
            <a:t>moisture</a:t>
          </a:r>
          <a:r>
            <a:rPr lang="en-US" sz="2000" b="1" dirty="0" smtClean="0"/>
            <a:t> </a:t>
          </a:r>
        </a:p>
        <a:p>
          <a:pPr rtl="1"/>
          <a:endParaRPr lang="ar-IQ" sz="1100" dirty="0"/>
        </a:p>
      </dgm:t>
    </dgm:pt>
    <dgm:pt modelId="{A4389721-5668-4DB3-B1DE-AC5928595E80}" type="parTrans" cxnId="{627ABC72-A964-4D07-BBA8-016C886C731D}">
      <dgm:prSet/>
      <dgm:spPr/>
      <dgm:t>
        <a:bodyPr/>
        <a:lstStyle/>
        <a:p>
          <a:pPr rtl="1"/>
          <a:endParaRPr lang="ar-IQ"/>
        </a:p>
      </dgm:t>
    </dgm:pt>
    <dgm:pt modelId="{AC1B4E42-5490-46D0-92EC-23C6E6F06285}" type="sibTrans" cxnId="{627ABC72-A964-4D07-BBA8-016C886C731D}">
      <dgm:prSet/>
      <dgm:spPr/>
      <dgm:t>
        <a:bodyPr/>
        <a:lstStyle/>
        <a:p>
          <a:pPr rtl="1"/>
          <a:endParaRPr lang="ar-IQ"/>
        </a:p>
      </dgm:t>
    </dgm:pt>
    <dgm:pt modelId="{EBD4AA5A-AE4A-4865-A287-9A7F6DD893C8}" type="pres">
      <dgm:prSet presAssocID="{862D0371-50FF-41CB-AC3E-45DE16F5572F}" presName="hierChild1" presStyleCnt="0">
        <dgm:presLayoutVars>
          <dgm:chPref val="1"/>
          <dgm:dir/>
          <dgm:animOne val="branch"/>
          <dgm:animLvl val="lvl"/>
          <dgm:resizeHandles/>
        </dgm:presLayoutVars>
      </dgm:prSet>
      <dgm:spPr/>
      <dgm:t>
        <a:bodyPr/>
        <a:lstStyle/>
        <a:p>
          <a:pPr rtl="1"/>
          <a:endParaRPr lang="ar-IQ"/>
        </a:p>
      </dgm:t>
    </dgm:pt>
    <dgm:pt modelId="{3C315DBA-C89C-4054-97DD-9DED1E5CF0C9}" type="pres">
      <dgm:prSet presAssocID="{AE067193-DB1D-4EC7-9316-04A1AA4F72B2}" presName="hierRoot1" presStyleCnt="0"/>
      <dgm:spPr/>
    </dgm:pt>
    <dgm:pt modelId="{799C1715-71B5-41AB-BFB6-82FCB6BB55CA}" type="pres">
      <dgm:prSet presAssocID="{AE067193-DB1D-4EC7-9316-04A1AA4F72B2}" presName="composite" presStyleCnt="0"/>
      <dgm:spPr/>
    </dgm:pt>
    <dgm:pt modelId="{E43D754D-1495-417E-A54F-44AB4D87B4B8}" type="pres">
      <dgm:prSet presAssocID="{AE067193-DB1D-4EC7-9316-04A1AA4F72B2}" presName="background" presStyleLbl="node0" presStyleIdx="0" presStyleCnt="1"/>
      <dgm:spPr/>
    </dgm:pt>
    <dgm:pt modelId="{5FB70F81-09AA-4BE4-A981-1E4FB753AB96}" type="pres">
      <dgm:prSet presAssocID="{AE067193-DB1D-4EC7-9316-04A1AA4F72B2}" presName="text" presStyleLbl="fgAcc0" presStyleIdx="0" presStyleCnt="1" custScaleX="166591">
        <dgm:presLayoutVars>
          <dgm:chPref val="3"/>
        </dgm:presLayoutVars>
      </dgm:prSet>
      <dgm:spPr/>
      <dgm:t>
        <a:bodyPr/>
        <a:lstStyle/>
        <a:p>
          <a:pPr rtl="1"/>
          <a:endParaRPr lang="ar-IQ"/>
        </a:p>
      </dgm:t>
    </dgm:pt>
    <dgm:pt modelId="{8DAD6BC8-9237-44E9-87D3-7F269B2FD309}" type="pres">
      <dgm:prSet presAssocID="{AE067193-DB1D-4EC7-9316-04A1AA4F72B2}" presName="hierChild2" presStyleCnt="0"/>
      <dgm:spPr/>
    </dgm:pt>
    <dgm:pt modelId="{71E7E39B-2DC1-4188-8603-8137A8EB8BCE}" type="pres">
      <dgm:prSet presAssocID="{3DFE9E47-BA64-4B51-8DE2-FEB451744B0B}" presName="Name10" presStyleLbl="parChTrans1D2" presStyleIdx="0" presStyleCnt="2"/>
      <dgm:spPr/>
      <dgm:t>
        <a:bodyPr/>
        <a:lstStyle/>
        <a:p>
          <a:pPr rtl="1"/>
          <a:endParaRPr lang="ar-IQ"/>
        </a:p>
      </dgm:t>
    </dgm:pt>
    <dgm:pt modelId="{68BABEAD-B102-49A4-8A7F-9088537F9A41}" type="pres">
      <dgm:prSet presAssocID="{72025DB7-3044-4906-96DF-48FF2F728372}" presName="hierRoot2" presStyleCnt="0"/>
      <dgm:spPr/>
    </dgm:pt>
    <dgm:pt modelId="{2A7CE514-7173-4D0D-A6B4-A208F1E40164}" type="pres">
      <dgm:prSet presAssocID="{72025DB7-3044-4906-96DF-48FF2F728372}" presName="composite2" presStyleCnt="0"/>
      <dgm:spPr/>
    </dgm:pt>
    <dgm:pt modelId="{AF90AABA-3E32-4E2E-AC96-B14C830063C4}" type="pres">
      <dgm:prSet presAssocID="{72025DB7-3044-4906-96DF-48FF2F728372}" presName="background2" presStyleLbl="node2" presStyleIdx="0" presStyleCnt="2"/>
      <dgm:spPr/>
    </dgm:pt>
    <dgm:pt modelId="{DA92B3C0-1D67-49E9-B542-3DAEF727BE43}" type="pres">
      <dgm:prSet presAssocID="{72025DB7-3044-4906-96DF-48FF2F728372}" presName="text2" presStyleLbl="fgAcc2" presStyleIdx="0" presStyleCnt="2" custScaleX="129918">
        <dgm:presLayoutVars>
          <dgm:chPref val="3"/>
        </dgm:presLayoutVars>
      </dgm:prSet>
      <dgm:spPr/>
      <dgm:t>
        <a:bodyPr/>
        <a:lstStyle/>
        <a:p>
          <a:pPr rtl="1"/>
          <a:endParaRPr lang="ar-IQ"/>
        </a:p>
      </dgm:t>
    </dgm:pt>
    <dgm:pt modelId="{B2ED8F87-3939-4513-AF9D-621EDB6633EF}" type="pres">
      <dgm:prSet presAssocID="{72025DB7-3044-4906-96DF-48FF2F728372}" presName="hierChild3" presStyleCnt="0"/>
      <dgm:spPr/>
    </dgm:pt>
    <dgm:pt modelId="{E027214D-17D3-409F-A44F-8F066C5979B5}" type="pres">
      <dgm:prSet presAssocID="{D2001248-279C-463B-8A33-A62A0FF795AB}" presName="Name17" presStyleLbl="parChTrans1D3" presStyleIdx="0" presStyleCnt="3"/>
      <dgm:spPr/>
      <dgm:t>
        <a:bodyPr/>
        <a:lstStyle/>
        <a:p>
          <a:pPr rtl="1"/>
          <a:endParaRPr lang="ar-IQ"/>
        </a:p>
      </dgm:t>
    </dgm:pt>
    <dgm:pt modelId="{06D232CB-C218-4583-90FA-A9097F38DA2D}" type="pres">
      <dgm:prSet presAssocID="{43FBFE45-4622-411A-B458-5E27CEFE52CD}" presName="hierRoot3" presStyleCnt="0"/>
      <dgm:spPr/>
    </dgm:pt>
    <dgm:pt modelId="{7A423AA0-9D27-458B-9748-B8D2E170FFF6}" type="pres">
      <dgm:prSet presAssocID="{43FBFE45-4622-411A-B458-5E27CEFE52CD}" presName="composite3" presStyleCnt="0"/>
      <dgm:spPr/>
    </dgm:pt>
    <dgm:pt modelId="{B5A3EE1F-2873-4CCA-9F3F-AD72330246B9}" type="pres">
      <dgm:prSet presAssocID="{43FBFE45-4622-411A-B458-5E27CEFE52CD}" presName="background3" presStyleLbl="node3" presStyleIdx="0" presStyleCnt="3"/>
      <dgm:spPr/>
    </dgm:pt>
    <dgm:pt modelId="{736F63B0-7A92-4003-A3F3-909EAABDA8B1}" type="pres">
      <dgm:prSet presAssocID="{43FBFE45-4622-411A-B458-5E27CEFE52CD}" presName="text3" presStyleLbl="fgAcc3" presStyleIdx="0" presStyleCnt="3" custScaleY="184191">
        <dgm:presLayoutVars>
          <dgm:chPref val="3"/>
        </dgm:presLayoutVars>
      </dgm:prSet>
      <dgm:spPr/>
      <dgm:t>
        <a:bodyPr/>
        <a:lstStyle/>
        <a:p>
          <a:pPr rtl="1"/>
          <a:endParaRPr lang="ar-IQ"/>
        </a:p>
      </dgm:t>
    </dgm:pt>
    <dgm:pt modelId="{6E86CB82-74F1-4F06-AFDA-D369FABAC1FB}" type="pres">
      <dgm:prSet presAssocID="{43FBFE45-4622-411A-B458-5E27CEFE52CD}" presName="hierChild4" presStyleCnt="0"/>
      <dgm:spPr/>
    </dgm:pt>
    <dgm:pt modelId="{DB66D068-5F85-42E2-98D2-82A8BB1D0F28}" type="pres">
      <dgm:prSet presAssocID="{803DBE4C-0DDD-4B07-AE54-7A2B500773C6}" presName="Name17" presStyleLbl="parChTrans1D3" presStyleIdx="1" presStyleCnt="3"/>
      <dgm:spPr/>
      <dgm:t>
        <a:bodyPr/>
        <a:lstStyle/>
        <a:p>
          <a:pPr rtl="1"/>
          <a:endParaRPr lang="ar-IQ"/>
        </a:p>
      </dgm:t>
    </dgm:pt>
    <dgm:pt modelId="{10DC0C6E-4CC8-47A9-8B23-8138F0194F38}" type="pres">
      <dgm:prSet presAssocID="{623B2228-48DE-494E-8D59-3FA870AEEDFF}" presName="hierRoot3" presStyleCnt="0"/>
      <dgm:spPr/>
    </dgm:pt>
    <dgm:pt modelId="{D1C86616-F160-4D5F-B516-3811E7BAABAE}" type="pres">
      <dgm:prSet presAssocID="{623B2228-48DE-494E-8D59-3FA870AEEDFF}" presName="composite3" presStyleCnt="0"/>
      <dgm:spPr/>
    </dgm:pt>
    <dgm:pt modelId="{990F01B9-CCFA-475E-B17D-808C9DB08634}" type="pres">
      <dgm:prSet presAssocID="{623B2228-48DE-494E-8D59-3FA870AEEDFF}" presName="background3" presStyleLbl="node3" presStyleIdx="1" presStyleCnt="3"/>
      <dgm:spPr/>
    </dgm:pt>
    <dgm:pt modelId="{698D9872-0834-4EE0-9E73-FD7F97D74AD6}" type="pres">
      <dgm:prSet presAssocID="{623B2228-48DE-494E-8D59-3FA870AEEDFF}" presName="text3" presStyleLbl="fgAcc3" presStyleIdx="1" presStyleCnt="3" custScaleX="121870" custScaleY="182459">
        <dgm:presLayoutVars>
          <dgm:chPref val="3"/>
        </dgm:presLayoutVars>
      </dgm:prSet>
      <dgm:spPr/>
      <dgm:t>
        <a:bodyPr/>
        <a:lstStyle/>
        <a:p>
          <a:pPr rtl="1"/>
          <a:endParaRPr lang="ar-IQ"/>
        </a:p>
      </dgm:t>
    </dgm:pt>
    <dgm:pt modelId="{3456A48A-47E3-469C-AAFC-0B0F6FD92F0D}" type="pres">
      <dgm:prSet presAssocID="{623B2228-48DE-494E-8D59-3FA870AEEDFF}" presName="hierChild4" presStyleCnt="0"/>
      <dgm:spPr/>
    </dgm:pt>
    <dgm:pt modelId="{91CA5B3B-478A-4102-80C3-435E2B8510C9}" type="pres">
      <dgm:prSet presAssocID="{0E48D5F5-813D-47E3-B8AB-0ACF8739C96C}" presName="Name10" presStyleLbl="parChTrans1D2" presStyleIdx="1" presStyleCnt="2"/>
      <dgm:spPr/>
      <dgm:t>
        <a:bodyPr/>
        <a:lstStyle/>
        <a:p>
          <a:pPr rtl="1"/>
          <a:endParaRPr lang="ar-IQ"/>
        </a:p>
      </dgm:t>
    </dgm:pt>
    <dgm:pt modelId="{FBFAA8B5-CB27-4421-AA14-17AE57A8BF55}" type="pres">
      <dgm:prSet presAssocID="{A38CF191-E8F4-41F1-8F6F-0E07DD116941}" presName="hierRoot2" presStyleCnt="0"/>
      <dgm:spPr/>
    </dgm:pt>
    <dgm:pt modelId="{6D86A928-9C2B-404C-9EF1-5CF3824D826B}" type="pres">
      <dgm:prSet presAssocID="{A38CF191-E8F4-41F1-8F6F-0E07DD116941}" presName="composite2" presStyleCnt="0"/>
      <dgm:spPr/>
    </dgm:pt>
    <dgm:pt modelId="{EADE95E0-59CD-4EDC-83B4-35BD575182D9}" type="pres">
      <dgm:prSet presAssocID="{A38CF191-E8F4-41F1-8F6F-0E07DD116941}" presName="background2" presStyleLbl="node2" presStyleIdx="1" presStyleCnt="2"/>
      <dgm:spPr/>
    </dgm:pt>
    <dgm:pt modelId="{32F61CE3-4594-4E98-BA52-255DF0003C6A}" type="pres">
      <dgm:prSet presAssocID="{A38CF191-E8F4-41F1-8F6F-0E07DD116941}" presName="text2" presStyleLbl="fgAcc2" presStyleIdx="1" presStyleCnt="2" custScaleX="140121">
        <dgm:presLayoutVars>
          <dgm:chPref val="3"/>
        </dgm:presLayoutVars>
      </dgm:prSet>
      <dgm:spPr/>
      <dgm:t>
        <a:bodyPr/>
        <a:lstStyle/>
        <a:p>
          <a:pPr rtl="1"/>
          <a:endParaRPr lang="ar-IQ"/>
        </a:p>
      </dgm:t>
    </dgm:pt>
    <dgm:pt modelId="{CAF5F53C-658F-4ADD-B062-359A677EEA15}" type="pres">
      <dgm:prSet presAssocID="{A38CF191-E8F4-41F1-8F6F-0E07DD116941}" presName="hierChild3" presStyleCnt="0"/>
      <dgm:spPr/>
    </dgm:pt>
    <dgm:pt modelId="{ACA36184-295E-4451-88B1-78EF36537285}" type="pres">
      <dgm:prSet presAssocID="{A4389721-5668-4DB3-B1DE-AC5928595E80}" presName="Name17" presStyleLbl="parChTrans1D3" presStyleIdx="2" presStyleCnt="3"/>
      <dgm:spPr/>
      <dgm:t>
        <a:bodyPr/>
        <a:lstStyle/>
        <a:p>
          <a:pPr rtl="1"/>
          <a:endParaRPr lang="ar-IQ"/>
        </a:p>
      </dgm:t>
    </dgm:pt>
    <dgm:pt modelId="{5A4004E6-BA26-4AA5-9C30-AC50D9B3E95A}" type="pres">
      <dgm:prSet presAssocID="{6639C8C9-CE5A-45C9-B757-FFC40217098B}" presName="hierRoot3" presStyleCnt="0"/>
      <dgm:spPr/>
    </dgm:pt>
    <dgm:pt modelId="{808BB150-591B-4A7B-8CC1-DA5CE7B16995}" type="pres">
      <dgm:prSet presAssocID="{6639C8C9-CE5A-45C9-B757-FFC40217098B}" presName="composite3" presStyleCnt="0"/>
      <dgm:spPr/>
    </dgm:pt>
    <dgm:pt modelId="{7DC1047E-69DE-4170-8464-E882CDFA5052}" type="pres">
      <dgm:prSet presAssocID="{6639C8C9-CE5A-45C9-B757-FFC40217098B}" presName="background3" presStyleLbl="node3" presStyleIdx="2" presStyleCnt="3"/>
      <dgm:spPr/>
    </dgm:pt>
    <dgm:pt modelId="{0D8A5C2D-A1F3-4B16-B6B5-6A3EE3234E8D}" type="pres">
      <dgm:prSet presAssocID="{6639C8C9-CE5A-45C9-B757-FFC40217098B}" presName="text3" presStyleLbl="fgAcc3" presStyleIdx="2" presStyleCnt="3" custScaleX="148299" custScaleY="205946" custLinFactNeighborX="9524" custLinFactNeighborY="-10045">
        <dgm:presLayoutVars>
          <dgm:chPref val="3"/>
        </dgm:presLayoutVars>
      </dgm:prSet>
      <dgm:spPr/>
      <dgm:t>
        <a:bodyPr/>
        <a:lstStyle/>
        <a:p>
          <a:pPr rtl="1"/>
          <a:endParaRPr lang="ar-IQ"/>
        </a:p>
      </dgm:t>
    </dgm:pt>
    <dgm:pt modelId="{FE550229-C849-41F0-9DEA-258B8732623C}" type="pres">
      <dgm:prSet presAssocID="{6639C8C9-CE5A-45C9-B757-FFC40217098B}" presName="hierChild4" presStyleCnt="0"/>
      <dgm:spPr/>
    </dgm:pt>
  </dgm:ptLst>
  <dgm:cxnLst>
    <dgm:cxn modelId="{FEAD2DD7-F454-4CA4-A0AA-A773EAED460D}" type="presOf" srcId="{A38CF191-E8F4-41F1-8F6F-0E07DD116941}" destId="{32F61CE3-4594-4E98-BA52-255DF0003C6A}" srcOrd="0" destOrd="0" presId="urn:microsoft.com/office/officeart/2005/8/layout/hierarchy1"/>
    <dgm:cxn modelId="{BBD9156E-D563-4891-9866-BC8D3AB0BD39}" type="presOf" srcId="{3DFE9E47-BA64-4B51-8DE2-FEB451744B0B}" destId="{71E7E39B-2DC1-4188-8603-8137A8EB8BCE}" srcOrd="0" destOrd="0" presId="urn:microsoft.com/office/officeart/2005/8/layout/hierarchy1"/>
    <dgm:cxn modelId="{F04CF21E-756E-4506-91D8-D73ED562988F}" srcId="{AE067193-DB1D-4EC7-9316-04A1AA4F72B2}" destId="{A38CF191-E8F4-41F1-8F6F-0E07DD116941}" srcOrd="1" destOrd="0" parTransId="{0E48D5F5-813D-47E3-B8AB-0ACF8739C96C}" sibTransId="{8EB3B467-EE98-47F2-9E1C-E4BDBC3DBA24}"/>
    <dgm:cxn modelId="{D5127E56-06F8-4372-94F1-07F3FC370D3C}" type="presOf" srcId="{AE067193-DB1D-4EC7-9316-04A1AA4F72B2}" destId="{5FB70F81-09AA-4BE4-A981-1E4FB753AB96}" srcOrd="0" destOrd="0" presId="urn:microsoft.com/office/officeart/2005/8/layout/hierarchy1"/>
    <dgm:cxn modelId="{908D9AAE-912C-454A-8592-3BA7A0563C22}" type="presOf" srcId="{623B2228-48DE-494E-8D59-3FA870AEEDFF}" destId="{698D9872-0834-4EE0-9E73-FD7F97D74AD6}" srcOrd="0" destOrd="0" presId="urn:microsoft.com/office/officeart/2005/8/layout/hierarchy1"/>
    <dgm:cxn modelId="{BB486827-FA1E-4DE5-884F-A18F6C0DA3E4}" type="presOf" srcId="{0E48D5F5-813D-47E3-B8AB-0ACF8739C96C}" destId="{91CA5B3B-478A-4102-80C3-435E2B8510C9}" srcOrd="0" destOrd="0" presId="urn:microsoft.com/office/officeart/2005/8/layout/hierarchy1"/>
    <dgm:cxn modelId="{7292540C-C2E2-4A09-A0F0-C52F510A5DD7}" type="presOf" srcId="{43FBFE45-4622-411A-B458-5E27CEFE52CD}" destId="{736F63B0-7A92-4003-A3F3-909EAABDA8B1}" srcOrd="0" destOrd="0" presId="urn:microsoft.com/office/officeart/2005/8/layout/hierarchy1"/>
    <dgm:cxn modelId="{1EFEAAE2-E59B-494C-8709-064205046211}" type="presOf" srcId="{803DBE4C-0DDD-4B07-AE54-7A2B500773C6}" destId="{DB66D068-5F85-42E2-98D2-82A8BB1D0F28}" srcOrd="0" destOrd="0" presId="urn:microsoft.com/office/officeart/2005/8/layout/hierarchy1"/>
    <dgm:cxn modelId="{CAADABF9-F6E0-40DC-B953-C7C50C411A04}" type="presOf" srcId="{A4389721-5668-4DB3-B1DE-AC5928595E80}" destId="{ACA36184-295E-4451-88B1-78EF36537285}" srcOrd="0" destOrd="0" presId="urn:microsoft.com/office/officeart/2005/8/layout/hierarchy1"/>
    <dgm:cxn modelId="{37B7F0F6-A3F8-44C2-8BCC-D6EF6839EF7E}" srcId="{AE067193-DB1D-4EC7-9316-04A1AA4F72B2}" destId="{72025DB7-3044-4906-96DF-48FF2F728372}" srcOrd="0" destOrd="0" parTransId="{3DFE9E47-BA64-4B51-8DE2-FEB451744B0B}" sibTransId="{E1332553-119F-4A25-9019-3CA08ACB1DA6}"/>
    <dgm:cxn modelId="{84D38BFD-878E-4B0A-9177-EC3E245833D3}" srcId="{72025DB7-3044-4906-96DF-48FF2F728372}" destId="{623B2228-48DE-494E-8D59-3FA870AEEDFF}" srcOrd="1" destOrd="0" parTransId="{803DBE4C-0DDD-4B07-AE54-7A2B500773C6}" sibTransId="{3DD4FF35-8520-4BDE-9E62-FD6B45722717}"/>
    <dgm:cxn modelId="{C696DF1C-F270-4F93-B9AC-9B420DAA595D}" srcId="{72025DB7-3044-4906-96DF-48FF2F728372}" destId="{43FBFE45-4622-411A-B458-5E27CEFE52CD}" srcOrd="0" destOrd="0" parTransId="{D2001248-279C-463B-8A33-A62A0FF795AB}" sibTransId="{9A497E20-5FBE-45FF-A02C-F612C0A3FCCB}"/>
    <dgm:cxn modelId="{E085F5BB-3722-4B3C-BF59-D93798C99459}" type="presOf" srcId="{6639C8C9-CE5A-45C9-B757-FFC40217098B}" destId="{0D8A5C2D-A1F3-4B16-B6B5-6A3EE3234E8D}" srcOrd="0" destOrd="0" presId="urn:microsoft.com/office/officeart/2005/8/layout/hierarchy1"/>
    <dgm:cxn modelId="{627ABC72-A964-4D07-BBA8-016C886C731D}" srcId="{A38CF191-E8F4-41F1-8F6F-0E07DD116941}" destId="{6639C8C9-CE5A-45C9-B757-FFC40217098B}" srcOrd="0" destOrd="0" parTransId="{A4389721-5668-4DB3-B1DE-AC5928595E80}" sibTransId="{AC1B4E42-5490-46D0-92EC-23C6E6F06285}"/>
    <dgm:cxn modelId="{AD4CAA10-F725-48BA-BDFC-6EEF8CA21020}" type="presOf" srcId="{D2001248-279C-463B-8A33-A62A0FF795AB}" destId="{E027214D-17D3-409F-A44F-8F066C5979B5}" srcOrd="0" destOrd="0" presId="urn:microsoft.com/office/officeart/2005/8/layout/hierarchy1"/>
    <dgm:cxn modelId="{18F497AB-5D18-4B9E-8B26-2ED9D05337B6}" srcId="{862D0371-50FF-41CB-AC3E-45DE16F5572F}" destId="{AE067193-DB1D-4EC7-9316-04A1AA4F72B2}" srcOrd="0" destOrd="0" parTransId="{6E34A24B-0593-4D1E-ABF1-4BF7C9EFB8C4}" sibTransId="{2294A631-0015-45BE-9A9B-2485378D13CF}"/>
    <dgm:cxn modelId="{A9F3F2D4-07BA-4F3E-A158-F1D8F9B39A56}" type="presOf" srcId="{862D0371-50FF-41CB-AC3E-45DE16F5572F}" destId="{EBD4AA5A-AE4A-4865-A287-9A7F6DD893C8}" srcOrd="0" destOrd="0" presId="urn:microsoft.com/office/officeart/2005/8/layout/hierarchy1"/>
    <dgm:cxn modelId="{9CDB0F0D-DB14-405A-BB30-3DD2876F251C}" type="presOf" srcId="{72025DB7-3044-4906-96DF-48FF2F728372}" destId="{DA92B3C0-1D67-49E9-B542-3DAEF727BE43}" srcOrd="0" destOrd="0" presId="urn:microsoft.com/office/officeart/2005/8/layout/hierarchy1"/>
    <dgm:cxn modelId="{95D70C29-7599-4376-821A-409622C845D6}" type="presParOf" srcId="{EBD4AA5A-AE4A-4865-A287-9A7F6DD893C8}" destId="{3C315DBA-C89C-4054-97DD-9DED1E5CF0C9}" srcOrd="0" destOrd="0" presId="urn:microsoft.com/office/officeart/2005/8/layout/hierarchy1"/>
    <dgm:cxn modelId="{1D8087B2-412F-4E0B-810A-6DFA4CC37B6C}" type="presParOf" srcId="{3C315DBA-C89C-4054-97DD-9DED1E5CF0C9}" destId="{799C1715-71B5-41AB-BFB6-82FCB6BB55CA}" srcOrd="0" destOrd="0" presId="urn:microsoft.com/office/officeart/2005/8/layout/hierarchy1"/>
    <dgm:cxn modelId="{AF4754B8-9E49-4DF3-86A8-3006B750F3D0}" type="presParOf" srcId="{799C1715-71B5-41AB-BFB6-82FCB6BB55CA}" destId="{E43D754D-1495-417E-A54F-44AB4D87B4B8}" srcOrd="0" destOrd="0" presId="urn:microsoft.com/office/officeart/2005/8/layout/hierarchy1"/>
    <dgm:cxn modelId="{4790F43F-3ECE-46C9-B764-DB89E98CFD6F}" type="presParOf" srcId="{799C1715-71B5-41AB-BFB6-82FCB6BB55CA}" destId="{5FB70F81-09AA-4BE4-A981-1E4FB753AB96}" srcOrd="1" destOrd="0" presId="urn:microsoft.com/office/officeart/2005/8/layout/hierarchy1"/>
    <dgm:cxn modelId="{282BA1BD-059F-48DC-A26A-3576B9411B67}" type="presParOf" srcId="{3C315DBA-C89C-4054-97DD-9DED1E5CF0C9}" destId="{8DAD6BC8-9237-44E9-87D3-7F269B2FD309}" srcOrd="1" destOrd="0" presId="urn:microsoft.com/office/officeart/2005/8/layout/hierarchy1"/>
    <dgm:cxn modelId="{2EC23706-99B6-4EC1-A67E-42039AE7841B}" type="presParOf" srcId="{8DAD6BC8-9237-44E9-87D3-7F269B2FD309}" destId="{71E7E39B-2DC1-4188-8603-8137A8EB8BCE}" srcOrd="0" destOrd="0" presId="urn:microsoft.com/office/officeart/2005/8/layout/hierarchy1"/>
    <dgm:cxn modelId="{CF0A90BD-E706-4395-852B-EB8B20F9B682}" type="presParOf" srcId="{8DAD6BC8-9237-44E9-87D3-7F269B2FD309}" destId="{68BABEAD-B102-49A4-8A7F-9088537F9A41}" srcOrd="1" destOrd="0" presId="urn:microsoft.com/office/officeart/2005/8/layout/hierarchy1"/>
    <dgm:cxn modelId="{72CDAB20-24BD-4F0C-81C3-4C266A839A2B}" type="presParOf" srcId="{68BABEAD-B102-49A4-8A7F-9088537F9A41}" destId="{2A7CE514-7173-4D0D-A6B4-A208F1E40164}" srcOrd="0" destOrd="0" presId="urn:microsoft.com/office/officeart/2005/8/layout/hierarchy1"/>
    <dgm:cxn modelId="{976AD8E8-6AB7-4ECB-BBA7-CFA1995E991B}" type="presParOf" srcId="{2A7CE514-7173-4D0D-A6B4-A208F1E40164}" destId="{AF90AABA-3E32-4E2E-AC96-B14C830063C4}" srcOrd="0" destOrd="0" presId="urn:microsoft.com/office/officeart/2005/8/layout/hierarchy1"/>
    <dgm:cxn modelId="{691182CB-5A33-42DB-A1C3-77D8EC1096A8}" type="presParOf" srcId="{2A7CE514-7173-4D0D-A6B4-A208F1E40164}" destId="{DA92B3C0-1D67-49E9-B542-3DAEF727BE43}" srcOrd="1" destOrd="0" presId="urn:microsoft.com/office/officeart/2005/8/layout/hierarchy1"/>
    <dgm:cxn modelId="{5F1ECA6D-00BB-4EE4-8B1D-3818266DABA6}" type="presParOf" srcId="{68BABEAD-B102-49A4-8A7F-9088537F9A41}" destId="{B2ED8F87-3939-4513-AF9D-621EDB6633EF}" srcOrd="1" destOrd="0" presId="urn:microsoft.com/office/officeart/2005/8/layout/hierarchy1"/>
    <dgm:cxn modelId="{A7644C5E-01D6-4559-B73E-E56F89EAA0FF}" type="presParOf" srcId="{B2ED8F87-3939-4513-AF9D-621EDB6633EF}" destId="{E027214D-17D3-409F-A44F-8F066C5979B5}" srcOrd="0" destOrd="0" presId="urn:microsoft.com/office/officeart/2005/8/layout/hierarchy1"/>
    <dgm:cxn modelId="{F28A66DA-E384-4A8E-B9CD-865DEAB97EE1}" type="presParOf" srcId="{B2ED8F87-3939-4513-AF9D-621EDB6633EF}" destId="{06D232CB-C218-4583-90FA-A9097F38DA2D}" srcOrd="1" destOrd="0" presId="urn:microsoft.com/office/officeart/2005/8/layout/hierarchy1"/>
    <dgm:cxn modelId="{1F444942-5248-4699-8C60-84F2CEA6502F}" type="presParOf" srcId="{06D232CB-C218-4583-90FA-A9097F38DA2D}" destId="{7A423AA0-9D27-458B-9748-B8D2E170FFF6}" srcOrd="0" destOrd="0" presId="urn:microsoft.com/office/officeart/2005/8/layout/hierarchy1"/>
    <dgm:cxn modelId="{A888A628-06EB-4948-9FC8-E98BD2C4E00B}" type="presParOf" srcId="{7A423AA0-9D27-458B-9748-B8D2E170FFF6}" destId="{B5A3EE1F-2873-4CCA-9F3F-AD72330246B9}" srcOrd="0" destOrd="0" presId="urn:microsoft.com/office/officeart/2005/8/layout/hierarchy1"/>
    <dgm:cxn modelId="{0353AA27-337B-4DB6-87E1-10EEC8B28C76}" type="presParOf" srcId="{7A423AA0-9D27-458B-9748-B8D2E170FFF6}" destId="{736F63B0-7A92-4003-A3F3-909EAABDA8B1}" srcOrd="1" destOrd="0" presId="urn:microsoft.com/office/officeart/2005/8/layout/hierarchy1"/>
    <dgm:cxn modelId="{C9CE29E5-5930-4F3D-8E17-0D6F72B1947D}" type="presParOf" srcId="{06D232CB-C218-4583-90FA-A9097F38DA2D}" destId="{6E86CB82-74F1-4F06-AFDA-D369FABAC1FB}" srcOrd="1" destOrd="0" presId="urn:microsoft.com/office/officeart/2005/8/layout/hierarchy1"/>
    <dgm:cxn modelId="{7DE5AE3C-3368-4C4E-8843-A0D7523C0E83}" type="presParOf" srcId="{B2ED8F87-3939-4513-AF9D-621EDB6633EF}" destId="{DB66D068-5F85-42E2-98D2-82A8BB1D0F28}" srcOrd="2" destOrd="0" presId="urn:microsoft.com/office/officeart/2005/8/layout/hierarchy1"/>
    <dgm:cxn modelId="{DB6A9D14-F7F1-40B6-AE73-F0FB6882E3EB}" type="presParOf" srcId="{B2ED8F87-3939-4513-AF9D-621EDB6633EF}" destId="{10DC0C6E-4CC8-47A9-8B23-8138F0194F38}" srcOrd="3" destOrd="0" presId="urn:microsoft.com/office/officeart/2005/8/layout/hierarchy1"/>
    <dgm:cxn modelId="{F500C5B2-3F47-498E-A3FB-9BF20C7762FC}" type="presParOf" srcId="{10DC0C6E-4CC8-47A9-8B23-8138F0194F38}" destId="{D1C86616-F160-4D5F-B516-3811E7BAABAE}" srcOrd="0" destOrd="0" presId="urn:microsoft.com/office/officeart/2005/8/layout/hierarchy1"/>
    <dgm:cxn modelId="{921F3CFA-7317-49D3-A01E-518B6BEA2AB5}" type="presParOf" srcId="{D1C86616-F160-4D5F-B516-3811E7BAABAE}" destId="{990F01B9-CCFA-475E-B17D-808C9DB08634}" srcOrd="0" destOrd="0" presId="urn:microsoft.com/office/officeart/2005/8/layout/hierarchy1"/>
    <dgm:cxn modelId="{920FF715-4BB7-41DC-AAB8-876EF362F35E}" type="presParOf" srcId="{D1C86616-F160-4D5F-B516-3811E7BAABAE}" destId="{698D9872-0834-4EE0-9E73-FD7F97D74AD6}" srcOrd="1" destOrd="0" presId="urn:microsoft.com/office/officeart/2005/8/layout/hierarchy1"/>
    <dgm:cxn modelId="{B040CBF6-92E3-4935-8603-F082C6D0ACF5}" type="presParOf" srcId="{10DC0C6E-4CC8-47A9-8B23-8138F0194F38}" destId="{3456A48A-47E3-469C-AAFC-0B0F6FD92F0D}" srcOrd="1" destOrd="0" presId="urn:microsoft.com/office/officeart/2005/8/layout/hierarchy1"/>
    <dgm:cxn modelId="{750A34DA-01CA-440A-BDC1-3F02685EE4F3}" type="presParOf" srcId="{8DAD6BC8-9237-44E9-87D3-7F269B2FD309}" destId="{91CA5B3B-478A-4102-80C3-435E2B8510C9}" srcOrd="2" destOrd="0" presId="urn:microsoft.com/office/officeart/2005/8/layout/hierarchy1"/>
    <dgm:cxn modelId="{E7F93866-23F0-4A38-9825-A5509A30A8FA}" type="presParOf" srcId="{8DAD6BC8-9237-44E9-87D3-7F269B2FD309}" destId="{FBFAA8B5-CB27-4421-AA14-17AE57A8BF55}" srcOrd="3" destOrd="0" presId="urn:microsoft.com/office/officeart/2005/8/layout/hierarchy1"/>
    <dgm:cxn modelId="{65F38168-E031-4F83-93DB-35400090DFE7}" type="presParOf" srcId="{FBFAA8B5-CB27-4421-AA14-17AE57A8BF55}" destId="{6D86A928-9C2B-404C-9EF1-5CF3824D826B}" srcOrd="0" destOrd="0" presId="urn:microsoft.com/office/officeart/2005/8/layout/hierarchy1"/>
    <dgm:cxn modelId="{1948C39A-90D7-472E-9D24-C908C706CB4E}" type="presParOf" srcId="{6D86A928-9C2B-404C-9EF1-5CF3824D826B}" destId="{EADE95E0-59CD-4EDC-83B4-35BD575182D9}" srcOrd="0" destOrd="0" presId="urn:microsoft.com/office/officeart/2005/8/layout/hierarchy1"/>
    <dgm:cxn modelId="{3CE524AC-2350-4E9A-93BD-8E8DA9340049}" type="presParOf" srcId="{6D86A928-9C2B-404C-9EF1-5CF3824D826B}" destId="{32F61CE3-4594-4E98-BA52-255DF0003C6A}" srcOrd="1" destOrd="0" presId="urn:microsoft.com/office/officeart/2005/8/layout/hierarchy1"/>
    <dgm:cxn modelId="{443EBF4F-8A54-4C69-ADEA-84D93253A9EF}" type="presParOf" srcId="{FBFAA8B5-CB27-4421-AA14-17AE57A8BF55}" destId="{CAF5F53C-658F-4ADD-B062-359A677EEA15}" srcOrd="1" destOrd="0" presId="urn:microsoft.com/office/officeart/2005/8/layout/hierarchy1"/>
    <dgm:cxn modelId="{57D856F9-4130-4360-8571-412A18F44C14}" type="presParOf" srcId="{CAF5F53C-658F-4ADD-B062-359A677EEA15}" destId="{ACA36184-295E-4451-88B1-78EF36537285}" srcOrd="0" destOrd="0" presId="urn:microsoft.com/office/officeart/2005/8/layout/hierarchy1"/>
    <dgm:cxn modelId="{50958E56-2B12-4D92-AA84-1AC76DF7ECF1}" type="presParOf" srcId="{CAF5F53C-658F-4ADD-B062-359A677EEA15}" destId="{5A4004E6-BA26-4AA5-9C30-AC50D9B3E95A}" srcOrd="1" destOrd="0" presId="urn:microsoft.com/office/officeart/2005/8/layout/hierarchy1"/>
    <dgm:cxn modelId="{2CF75F29-F345-40DF-85C5-5FF12BD4C01A}" type="presParOf" srcId="{5A4004E6-BA26-4AA5-9C30-AC50D9B3E95A}" destId="{808BB150-591B-4A7B-8CC1-DA5CE7B16995}" srcOrd="0" destOrd="0" presId="urn:microsoft.com/office/officeart/2005/8/layout/hierarchy1"/>
    <dgm:cxn modelId="{39E861CD-D011-4F2B-B129-82AA26AC0B1E}" type="presParOf" srcId="{808BB150-591B-4A7B-8CC1-DA5CE7B16995}" destId="{7DC1047E-69DE-4170-8464-E882CDFA5052}" srcOrd="0" destOrd="0" presId="urn:microsoft.com/office/officeart/2005/8/layout/hierarchy1"/>
    <dgm:cxn modelId="{F34A8676-92EC-4A9D-BC09-E078360A43B8}" type="presParOf" srcId="{808BB150-591B-4A7B-8CC1-DA5CE7B16995}" destId="{0D8A5C2D-A1F3-4B16-B6B5-6A3EE3234E8D}" srcOrd="1" destOrd="0" presId="urn:microsoft.com/office/officeart/2005/8/layout/hierarchy1"/>
    <dgm:cxn modelId="{52A20578-6BEF-4DEC-97CB-34352FFE4508}" type="presParOf" srcId="{5A4004E6-BA26-4AA5-9C30-AC50D9B3E95A}" destId="{FE550229-C849-41F0-9DEA-258B8732623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E4CFE6-18E9-42C2-B1C8-7A863BF86C88}" type="doc">
      <dgm:prSet loTypeId="urn:microsoft.com/office/officeart/2005/8/layout/arrow2" loCatId="process" qsTypeId="urn:microsoft.com/office/officeart/2005/8/quickstyle/simple1" qsCatId="simple" csTypeId="urn:microsoft.com/office/officeart/2005/8/colors/accent1_2" csCatId="accent1" phldr="1"/>
      <dgm:spPr/>
    </dgm:pt>
    <dgm:pt modelId="{E054039E-A54E-4F24-87FF-796F639E91F2}">
      <dgm:prSet phldrT="[Text]" custT="1"/>
      <dgm:spPr/>
      <dgm:t>
        <a:bodyPr/>
        <a:lstStyle/>
        <a:p>
          <a:pPr rtl="1"/>
          <a:r>
            <a:rPr lang="en-US" sz="2400" b="1" dirty="0" smtClean="0">
              <a:solidFill>
                <a:srgbClr val="FFFF00"/>
              </a:solidFill>
              <a:latin typeface="Times New Roman" pitchFamily="18" charset="0"/>
              <a:cs typeface="Times New Roman" pitchFamily="18" charset="0"/>
            </a:rPr>
            <a:t>Analytical study</a:t>
          </a:r>
          <a:endParaRPr lang="ar-IQ" sz="2400" b="1" dirty="0">
            <a:solidFill>
              <a:srgbClr val="FFFF00"/>
            </a:solidFill>
            <a:latin typeface="Times New Roman" pitchFamily="18" charset="0"/>
            <a:cs typeface="Times New Roman" pitchFamily="18" charset="0"/>
          </a:endParaRPr>
        </a:p>
      </dgm:t>
    </dgm:pt>
    <dgm:pt modelId="{1913FF68-150C-46C8-A2B9-DE939DB6381E}" type="parTrans" cxnId="{F9E01653-713D-446E-B18A-45B7FAB7B2F7}">
      <dgm:prSet/>
      <dgm:spPr/>
      <dgm:t>
        <a:bodyPr/>
        <a:lstStyle/>
        <a:p>
          <a:pPr rtl="1"/>
          <a:endParaRPr lang="ar-IQ"/>
        </a:p>
      </dgm:t>
    </dgm:pt>
    <dgm:pt modelId="{45D630DB-2891-4674-87F5-24F9879E0596}" type="sibTrans" cxnId="{F9E01653-713D-446E-B18A-45B7FAB7B2F7}">
      <dgm:prSet/>
      <dgm:spPr/>
      <dgm:t>
        <a:bodyPr/>
        <a:lstStyle/>
        <a:p>
          <a:pPr rtl="1"/>
          <a:endParaRPr lang="ar-IQ"/>
        </a:p>
      </dgm:t>
    </dgm:pt>
    <dgm:pt modelId="{E1724EE5-D1AD-4302-B64F-3B61F6AF7642}">
      <dgm:prSet phldrT="[Text]" custT="1"/>
      <dgm:spPr/>
      <dgm:t>
        <a:bodyPr/>
        <a:lstStyle/>
        <a:p>
          <a:pPr rtl="1"/>
          <a:r>
            <a:rPr lang="en-US" sz="2400" b="1" dirty="0" smtClean="0">
              <a:solidFill>
                <a:srgbClr val="FFFF00"/>
              </a:solidFill>
              <a:latin typeface="Times New Roman" pitchFamily="18" charset="0"/>
              <a:cs typeface="Times New Roman" pitchFamily="18" charset="0"/>
            </a:rPr>
            <a:t>Results</a:t>
          </a:r>
          <a:r>
            <a:rPr lang="en-US" sz="2200" dirty="0" smtClean="0"/>
            <a:t> </a:t>
          </a:r>
          <a:endParaRPr lang="ar-IQ" sz="2200" dirty="0"/>
        </a:p>
      </dgm:t>
    </dgm:pt>
    <dgm:pt modelId="{4DBFE7AC-3BD0-4CA7-8184-21F651C9AD32}" type="parTrans" cxnId="{3F6B1714-EA01-40D8-A2D2-4CB56B45432E}">
      <dgm:prSet/>
      <dgm:spPr/>
      <dgm:t>
        <a:bodyPr/>
        <a:lstStyle/>
        <a:p>
          <a:pPr rtl="1"/>
          <a:endParaRPr lang="ar-IQ"/>
        </a:p>
      </dgm:t>
    </dgm:pt>
    <dgm:pt modelId="{DEEBAFF6-5C3E-4E00-B894-8656954890A6}" type="sibTrans" cxnId="{3F6B1714-EA01-40D8-A2D2-4CB56B45432E}">
      <dgm:prSet/>
      <dgm:spPr/>
      <dgm:t>
        <a:bodyPr/>
        <a:lstStyle/>
        <a:p>
          <a:pPr rtl="1"/>
          <a:endParaRPr lang="ar-IQ"/>
        </a:p>
      </dgm:t>
    </dgm:pt>
    <dgm:pt modelId="{7EF9F621-7A96-4215-9E01-7316A5C62D47}">
      <dgm:prSet phldrT="[Text]" custT="1"/>
      <dgm:spPr/>
      <dgm:t>
        <a:bodyPr/>
        <a:lstStyle/>
        <a:p>
          <a:pPr rtl="1"/>
          <a:r>
            <a:rPr lang="en-US" sz="2400" b="1" dirty="0" smtClean="0">
              <a:solidFill>
                <a:srgbClr val="FFFF00"/>
              </a:solidFill>
              <a:latin typeface="Times New Roman" pitchFamily="18" charset="0"/>
              <a:cs typeface="Times New Roman" pitchFamily="18" charset="0"/>
            </a:rPr>
            <a:t>conclusion</a:t>
          </a:r>
          <a:endParaRPr lang="ar-IQ" sz="2400" b="1" dirty="0">
            <a:solidFill>
              <a:srgbClr val="FFFF00"/>
            </a:solidFill>
            <a:latin typeface="Times New Roman" pitchFamily="18" charset="0"/>
            <a:cs typeface="Times New Roman" pitchFamily="18" charset="0"/>
          </a:endParaRPr>
        </a:p>
      </dgm:t>
    </dgm:pt>
    <dgm:pt modelId="{1B01CF96-86C9-466E-9468-DE07CFD8A975}" type="parTrans" cxnId="{DAD69475-0481-4900-A9F6-A88F55B005E4}">
      <dgm:prSet/>
      <dgm:spPr/>
      <dgm:t>
        <a:bodyPr/>
        <a:lstStyle/>
        <a:p>
          <a:pPr rtl="1"/>
          <a:endParaRPr lang="ar-IQ"/>
        </a:p>
      </dgm:t>
    </dgm:pt>
    <dgm:pt modelId="{401280EA-24C9-4D70-B24C-A93ED723E8F5}" type="sibTrans" cxnId="{DAD69475-0481-4900-A9F6-A88F55B005E4}">
      <dgm:prSet/>
      <dgm:spPr/>
      <dgm:t>
        <a:bodyPr/>
        <a:lstStyle/>
        <a:p>
          <a:pPr rtl="1"/>
          <a:endParaRPr lang="ar-IQ"/>
        </a:p>
      </dgm:t>
    </dgm:pt>
    <dgm:pt modelId="{C677A02A-9A66-4554-8A18-6CE186F470D1}" type="pres">
      <dgm:prSet presAssocID="{DCE4CFE6-18E9-42C2-B1C8-7A863BF86C88}" presName="arrowDiagram" presStyleCnt="0">
        <dgm:presLayoutVars>
          <dgm:chMax val="5"/>
          <dgm:dir/>
          <dgm:resizeHandles val="exact"/>
        </dgm:presLayoutVars>
      </dgm:prSet>
      <dgm:spPr/>
    </dgm:pt>
    <dgm:pt modelId="{24E345E9-0F47-4F99-866E-1D18F8C13594}" type="pres">
      <dgm:prSet presAssocID="{DCE4CFE6-18E9-42C2-B1C8-7A863BF86C88}" presName="arrow" presStyleLbl="bgShp" presStyleIdx="0" presStyleCnt="1" custLinFactNeighborX="2749" custLinFactNeighborY="10117"/>
      <dgm:spPr/>
    </dgm:pt>
    <dgm:pt modelId="{25C10632-E58B-4D2A-A7A0-2A3B02CBA180}" type="pres">
      <dgm:prSet presAssocID="{DCE4CFE6-18E9-42C2-B1C8-7A863BF86C88}" presName="arrowDiagram3" presStyleCnt="0"/>
      <dgm:spPr/>
    </dgm:pt>
    <dgm:pt modelId="{80E34E1A-13A8-477A-B4DD-4F6AA0714121}" type="pres">
      <dgm:prSet presAssocID="{E054039E-A54E-4F24-87FF-796F639E91F2}" presName="bullet3a" presStyleLbl="node1" presStyleIdx="0" presStyleCnt="3"/>
      <dgm:spPr/>
    </dgm:pt>
    <dgm:pt modelId="{DFDEA10C-B77B-46F4-94BC-732153544BAF}" type="pres">
      <dgm:prSet presAssocID="{E054039E-A54E-4F24-87FF-796F639E91F2}" presName="textBox3a" presStyleLbl="revTx" presStyleIdx="0" presStyleCnt="3" custScaleX="213396">
        <dgm:presLayoutVars>
          <dgm:bulletEnabled val="1"/>
        </dgm:presLayoutVars>
      </dgm:prSet>
      <dgm:spPr/>
      <dgm:t>
        <a:bodyPr/>
        <a:lstStyle/>
        <a:p>
          <a:pPr rtl="1"/>
          <a:endParaRPr lang="ar-IQ"/>
        </a:p>
      </dgm:t>
    </dgm:pt>
    <dgm:pt modelId="{B44E8609-384F-4A7C-BABD-A9A8575498BC}" type="pres">
      <dgm:prSet presAssocID="{E1724EE5-D1AD-4302-B64F-3B61F6AF7642}" presName="bullet3b" presStyleLbl="node1" presStyleIdx="1" presStyleCnt="3"/>
      <dgm:spPr/>
    </dgm:pt>
    <dgm:pt modelId="{21DA65A7-BCB6-48D3-A72E-A20CDA8EF4EA}" type="pres">
      <dgm:prSet presAssocID="{E1724EE5-D1AD-4302-B64F-3B61F6AF7642}" presName="textBox3b" presStyleLbl="revTx" presStyleIdx="1" presStyleCnt="3" custScaleX="205691">
        <dgm:presLayoutVars>
          <dgm:bulletEnabled val="1"/>
        </dgm:presLayoutVars>
      </dgm:prSet>
      <dgm:spPr/>
      <dgm:t>
        <a:bodyPr/>
        <a:lstStyle/>
        <a:p>
          <a:pPr rtl="1"/>
          <a:endParaRPr lang="ar-IQ"/>
        </a:p>
      </dgm:t>
    </dgm:pt>
    <dgm:pt modelId="{2E98B97B-DEB5-4961-B3C5-C8270DECD491}" type="pres">
      <dgm:prSet presAssocID="{7EF9F621-7A96-4215-9E01-7316A5C62D47}" presName="bullet3c" presStyleLbl="node1" presStyleIdx="2" presStyleCnt="3"/>
      <dgm:spPr/>
    </dgm:pt>
    <dgm:pt modelId="{BFD06E4F-F697-4C31-85A7-844D3290C735}" type="pres">
      <dgm:prSet presAssocID="{7EF9F621-7A96-4215-9E01-7316A5C62D47}" presName="textBox3c" presStyleLbl="revTx" presStyleIdx="2" presStyleCnt="3" custScaleX="181476" custLinFactNeighborX="16165" custLinFactNeighborY="3443">
        <dgm:presLayoutVars>
          <dgm:bulletEnabled val="1"/>
        </dgm:presLayoutVars>
      </dgm:prSet>
      <dgm:spPr/>
      <dgm:t>
        <a:bodyPr/>
        <a:lstStyle/>
        <a:p>
          <a:pPr rtl="1"/>
          <a:endParaRPr lang="ar-IQ"/>
        </a:p>
      </dgm:t>
    </dgm:pt>
  </dgm:ptLst>
  <dgm:cxnLst>
    <dgm:cxn modelId="{DAD69475-0481-4900-A9F6-A88F55B005E4}" srcId="{DCE4CFE6-18E9-42C2-B1C8-7A863BF86C88}" destId="{7EF9F621-7A96-4215-9E01-7316A5C62D47}" srcOrd="2" destOrd="0" parTransId="{1B01CF96-86C9-466E-9468-DE07CFD8A975}" sibTransId="{401280EA-24C9-4D70-B24C-A93ED723E8F5}"/>
    <dgm:cxn modelId="{3F6B1714-EA01-40D8-A2D2-4CB56B45432E}" srcId="{DCE4CFE6-18E9-42C2-B1C8-7A863BF86C88}" destId="{E1724EE5-D1AD-4302-B64F-3B61F6AF7642}" srcOrd="1" destOrd="0" parTransId="{4DBFE7AC-3BD0-4CA7-8184-21F651C9AD32}" sibTransId="{DEEBAFF6-5C3E-4E00-B894-8656954890A6}"/>
    <dgm:cxn modelId="{17227DE5-EFE6-40D1-BE20-46160AB35057}" type="presOf" srcId="{7EF9F621-7A96-4215-9E01-7316A5C62D47}" destId="{BFD06E4F-F697-4C31-85A7-844D3290C735}" srcOrd="0" destOrd="0" presId="urn:microsoft.com/office/officeart/2005/8/layout/arrow2"/>
    <dgm:cxn modelId="{9DB6F3F0-8326-47D5-9B4A-5D662593760A}" type="presOf" srcId="{DCE4CFE6-18E9-42C2-B1C8-7A863BF86C88}" destId="{C677A02A-9A66-4554-8A18-6CE186F470D1}" srcOrd="0" destOrd="0" presId="urn:microsoft.com/office/officeart/2005/8/layout/arrow2"/>
    <dgm:cxn modelId="{55F6BEC9-CBD0-4B7A-8515-F21DBBDECAD8}" type="presOf" srcId="{E1724EE5-D1AD-4302-B64F-3B61F6AF7642}" destId="{21DA65A7-BCB6-48D3-A72E-A20CDA8EF4EA}" srcOrd="0" destOrd="0" presId="urn:microsoft.com/office/officeart/2005/8/layout/arrow2"/>
    <dgm:cxn modelId="{F9E01653-713D-446E-B18A-45B7FAB7B2F7}" srcId="{DCE4CFE6-18E9-42C2-B1C8-7A863BF86C88}" destId="{E054039E-A54E-4F24-87FF-796F639E91F2}" srcOrd="0" destOrd="0" parTransId="{1913FF68-150C-46C8-A2B9-DE939DB6381E}" sibTransId="{45D630DB-2891-4674-87F5-24F9879E0596}"/>
    <dgm:cxn modelId="{85DA7AB7-C81D-46DF-9A28-47D28B085E24}" type="presOf" srcId="{E054039E-A54E-4F24-87FF-796F639E91F2}" destId="{DFDEA10C-B77B-46F4-94BC-732153544BAF}" srcOrd="0" destOrd="0" presId="urn:microsoft.com/office/officeart/2005/8/layout/arrow2"/>
    <dgm:cxn modelId="{0C220BE3-657F-4652-9192-17E69444DF8D}" type="presParOf" srcId="{C677A02A-9A66-4554-8A18-6CE186F470D1}" destId="{24E345E9-0F47-4F99-866E-1D18F8C13594}" srcOrd="0" destOrd="0" presId="urn:microsoft.com/office/officeart/2005/8/layout/arrow2"/>
    <dgm:cxn modelId="{1D722418-BD5A-4CE8-8DEC-330CE5556CCA}" type="presParOf" srcId="{C677A02A-9A66-4554-8A18-6CE186F470D1}" destId="{25C10632-E58B-4D2A-A7A0-2A3B02CBA180}" srcOrd="1" destOrd="0" presId="urn:microsoft.com/office/officeart/2005/8/layout/arrow2"/>
    <dgm:cxn modelId="{FB4D8AE4-2C97-426A-8DC9-D936C8EF301D}" type="presParOf" srcId="{25C10632-E58B-4D2A-A7A0-2A3B02CBA180}" destId="{80E34E1A-13A8-477A-B4DD-4F6AA0714121}" srcOrd="0" destOrd="0" presId="urn:microsoft.com/office/officeart/2005/8/layout/arrow2"/>
    <dgm:cxn modelId="{18BA2523-3C5A-409A-912A-3C8E7C34D957}" type="presParOf" srcId="{25C10632-E58B-4D2A-A7A0-2A3B02CBA180}" destId="{DFDEA10C-B77B-46F4-94BC-732153544BAF}" srcOrd="1" destOrd="0" presId="urn:microsoft.com/office/officeart/2005/8/layout/arrow2"/>
    <dgm:cxn modelId="{6949980D-3003-4630-93B3-8732FF69B292}" type="presParOf" srcId="{25C10632-E58B-4D2A-A7A0-2A3B02CBA180}" destId="{B44E8609-384F-4A7C-BABD-A9A8575498BC}" srcOrd="2" destOrd="0" presId="urn:microsoft.com/office/officeart/2005/8/layout/arrow2"/>
    <dgm:cxn modelId="{2798CD89-2E2C-4FDF-B8AB-AC4335ABA661}" type="presParOf" srcId="{25C10632-E58B-4D2A-A7A0-2A3B02CBA180}" destId="{21DA65A7-BCB6-48D3-A72E-A20CDA8EF4EA}" srcOrd="3" destOrd="0" presId="urn:microsoft.com/office/officeart/2005/8/layout/arrow2"/>
    <dgm:cxn modelId="{BE49F6BA-39F5-45CA-9751-0A7AC5E170C6}" type="presParOf" srcId="{25C10632-E58B-4D2A-A7A0-2A3B02CBA180}" destId="{2E98B97B-DEB5-4961-B3C5-C8270DECD491}" srcOrd="4" destOrd="0" presId="urn:microsoft.com/office/officeart/2005/8/layout/arrow2"/>
    <dgm:cxn modelId="{152ED2EE-B0C2-4824-A861-06F7375406CD}" type="presParOf" srcId="{25C10632-E58B-4D2A-A7A0-2A3B02CBA180}" destId="{BFD06E4F-F697-4C31-85A7-844D3290C735}"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2C2C1D-1F98-48A9-9810-4009E54F94CB}" type="doc">
      <dgm:prSet loTypeId="urn:microsoft.com/office/officeart/2005/8/layout/vList2" loCatId="list" qsTypeId="urn:microsoft.com/office/officeart/2005/8/quickstyle/simple1" qsCatId="simple" csTypeId="urn:microsoft.com/office/officeart/2005/8/colors/accent1_2" csCatId="accent1" phldr="1"/>
      <dgm:spPr/>
      <dgm:t>
        <a:bodyPr/>
        <a:lstStyle/>
        <a:p>
          <a:pPr rtl="1"/>
          <a:endParaRPr lang="ar-IQ"/>
        </a:p>
      </dgm:t>
    </dgm:pt>
    <dgm:pt modelId="{DBB11603-624E-4D03-9EEA-8B32E3EF03AB}">
      <dgm:prSet phldrT="[Text]" custT="1"/>
      <dgm:spPr/>
      <dgm:t>
        <a:bodyPr/>
        <a:lstStyle/>
        <a:p>
          <a:pPr rtl="1"/>
          <a:r>
            <a:rPr lang="en-US" sz="2400" b="1" dirty="0" smtClean="0">
              <a:latin typeface="Times New Roman" pitchFamily="18" charset="0"/>
              <a:cs typeface="Times New Roman" pitchFamily="18" charset="0"/>
            </a:rPr>
            <a:t>Research case (issue)</a:t>
          </a:r>
          <a:endParaRPr lang="ar-IQ" sz="2400" b="1" dirty="0">
            <a:latin typeface="Times New Roman" pitchFamily="18" charset="0"/>
            <a:cs typeface="Times New Roman" pitchFamily="18" charset="0"/>
          </a:endParaRPr>
        </a:p>
      </dgm:t>
    </dgm:pt>
    <dgm:pt modelId="{199206A4-A686-42F0-8A14-73C4C3F7D2CF}" type="parTrans" cxnId="{14FF15AC-6728-4EEF-B6EF-F4864BF80D7C}">
      <dgm:prSet/>
      <dgm:spPr/>
      <dgm:t>
        <a:bodyPr/>
        <a:lstStyle/>
        <a:p>
          <a:pPr rtl="1"/>
          <a:endParaRPr lang="ar-IQ"/>
        </a:p>
      </dgm:t>
    </dgm:pt>
    <dgm:pt modelId="{F775ED3F-AA54-44A4-9FD6-E5DADDFC7E1C}" type="sibTrans" cxnId="{14FF15AC-6728-4EEF-B6EF-F4864BF80D7C}">
      <dgm:prSet/>
      <dgm:spPr/>
      <dgm:t>
        <a:bodyPr/>
        <a:lstStyle/>
        <a:p>
          <a:pPr rtl="1"/>
          <a:endParaRPr lang="ar-IQ"/>
        </a:p>
      </dgm:t>
    </dgm:pt>
    <dgm:pt modelId="{3739EF8D-7972-43DF-B2CF-8C026A945002}">
      <dgm:prSet phldrT="[Text]" phldr="1"/>
      <dgm:spPr/>
      <dgm:t>
        <a:bodyPr/>
        <a:lstStyle/>
        <a:p>
          <a:pPr rtl="1"/>
          <a:endParaRPr lang="ar-IQ"/>
        </a:p>
      </dgm:t>
    </dgm:pt>
    <dgm:pt modelId="{D9C692F0-970F-416E-86B1-72C5EB107097}" type="parTrans" cxnId="{10B72C20-995B-41A7-8D37-55C4739695C4}">
      <dgm:prSet/>
      <dgm:spPr/>
      <dgm:t>
        <a:bodyPr/>
        <a:lstStyle/>
        <a:p>
          <a:pPr rtl="1"/>
          <a:endParaRPr lang="ar-IQ"/>
        </a:p>
      </dgm:t>
    </dgm:pt>
    <dgm:pt modelId="{7058C4AF-B603-4232-AA52-16C2346883A1}" type="sibTrans" cxnId="{10B72C20-995B-41A7-8D37-55C4739695C4}">
      <dgm:prSet/>
      <dgm:spPr/>
      <dgm:t>
        <a:bodyPr/>
        <a:lstStyle/>
        <a:p>
          <a:pPr rtl="1"/>
          <a:endParaRPr lang="ar-IQ"/>
        </a:p>
      </dgm:t>
    </dgm:pt>
    <dgm:pt modelId="{0F7AE78D-7E25-4F7F-A75B-67DF5E631ED3}">
      <dgm:prSet phldrT="[Text]" custT="1"/>
      <dgm:spPr/>
      <dgm:t>
        <a:bodyPr/>
        <a:lstStyle/>
        <a:p>
          <a:pPr rtl="1"/>
          <a:r>
            <a:rPr lang="en-US" sz="2400" b="1" dirty="0" smtClean="0">
              <a:latin typeface="Times New Roman" pitchFamily="18" charset="0"/>
              <a:cs typeface="Times New Roman" pitchFamily="18" charset="0"/>
            </a:rPr>
            <a:t>Research hypothesis</a:t>
          </a:r>
          <a:endParaRPr lang="ar-IQ" sz="2400" b="1" dirty="0">
            <a:latin typeface="Times New Roman" pitchFamily="18" charset="0"/>
            <a:cs typeface="Times New Roman" pitchFamily="18" charset="0"/>
          </a:endParaRPr>
        </a:p>
      </dgm:t>
    </dgm:pt>
    <dgm:pt modelId="{FBC1A5CF-0B37-4898-A14B-AEB1887D49CE}" type="parTrans" cxnId="{3C588A03-D749-4F30-9655-CB9ACEEECFDE}">
      <dgm:prSet/>
      <dgm:spPr/>
      <dgm:t>
        <a:bodyPr/>
        <a:lstStyle/>
        <a:p>
          <a:pPr rtl="1"/>
          <a:endParaRPr lang="ar-IQ"/>
        </a:p>
      </dgm:t>
    </dgm:pt>
    <dgm:pt modelId="{1F1A34AD-BE08-404D-9DC6-D0699CEF18D0}" type="sibTrans" cxnId="{3C588A03-D749-4F30-9655-CB9ACEEECFDE}">
      <dgm:prSet/>
      <dgm:spPr/>
      <dgm:t>
        <a:bodyPr/>
        <a:lstStyle/>
        <a:p>
          <a:pPr rtl="1"/>
          <a:endParaRPr lang="ar-IQ"/>
        </a:p>
      </dgm:t>
    </dgm:pt>
    <dgm:pt modelId="{78387609-5DA4-43E0-B4BD-63ECDB5A1971}">
      <dgm:prSet phldrT="[Text]" phldr="1"/>
      <dgm:spPr/>
      <dgm:t>
        <a:bodyPr/>
        <a:lstStyle/>
        <a:p>
          <a:pPr rtl="1"/>
          <a:endParaRPr lang="ar-IQ"/>
        </a:p>
      </dgm:t>
    </dgm:pt>
    <dgm:pt modelId="{4AD5BD0E-DA96-43C8-A855-2CE065556C8F}" type="parTrans" cxnId="{6F6FD098-ABA0-4E1A-8AE3-EE8A56DA2E98}">
      <dgm:prSet/>
      <dgm:spPr/>
      <dgm:t>
        <a:bodyPr/>
        <a:lstStyle/>
        <a:p>
          <a:pPr rtl="1"/>
          <a:endParaRPr lang="ar-IQ"/>
        </a:p>
      </dgm:t>
    </dgm:pt>
    <dgm:pt modelId="{D2C9F2C7-603C-4B18-A351-F014EED2B8B9}" type="sibTrans" cxnId="{6F6FD098-ABA0-4E1A-8AE3-EE8A56DA2E98}">
      <dgm:prSet/>
      <dgm:spPr/>
      <dgm:t>
        <a:bodyPr/>
        <a:lstStyle/>
        <a:p>
          <a:pPr rtl="1"/>
          <a:endParaRPr lang="ar-IQ"/>
        </a:p>
      </dgm:t>
    </dgm:pt>
    <dgm:pt modelId="{CA3FF38F-1DD7-44D5-ADE6-7EA394DD0809}" type="pres">
      <dgm:prSet presAssocID="{002C2C1D-1F98-48A9-9810-4009E54F94CB}" presName="linear" presStyleCnt="0">
        <dgm:presLayoutVars>
          <dgm:animLvl val="lvl"/>
          <dgm:resizeHandles val="exact"/>
        </dgm:presLayoutVars>
      </dgm:prSet>
      <dgm:spPr/>
      <dgm:t>
        <a:bodyPr/>
        <a:lstStyle/>
        <a:p>
          <a:pPr rtl="1"/>
          <a:endParaRPr lang="ar-IQ"/>
        </a:p>
      </dgm:t>
    </dgm:pt>
    <dgm:pt modelId="{0942BA84-F13D-4379-9190-2059152481FB}" type="pres">
      <dgm:prSet presAssocID="{DBB11603-624E-4D03-9EEA-8B32E3EF03AB}" presName="parentText" presStyleLbl="node1" presStyleIdx="0" presStyleCnt="2">
        <dgm:presLayoutVars>
          <dgm:chMax val="0"/>
          <dgm:bulletEnabled val="1"/>
        </dgm:presLayoutVars>
      </dgm:prSet>
      <dgm:spPr/>
      <dgm:t>
        <a:bodyPr/>
        <a:lstStyle/>
        <a:p>
          <a:pPr rtl="1"/>
          <a:endParaRPr lang="ar-IQ"/>
        </a:p>
      </dgm:t>
    </dgm:pt>
    <dgm:pt modelId="{F8E039CE-28CF-4F7E-9B12-CFB165EA7650}" type="pres">
      <dgm:prSet presAssocID="{DBB11603-624E-4D03-9EEA-8B32E3EF03AB}" presName="childText" presStyleLbl="revTx" presStyleIdx="0" presStyleCnt="2">
        <dgm:presLayoutVars>
          <dgm:bulletEnabled val="1"/>
        </dgm:presLayoutVars>
      </dgm:prSet>
      <dgm:spPr/>
      <dgm:t>
        <a:bodyPr/>
        <a:lstStyle/>
        <a:p>
          <a:pPr rtl="1"/>
          <a:endParaRPr lang="ar-IQ"/>
        </a:p>
      </dgm:t>
    </dgm:pt>
    <dgm:pt modelId="{3C073FD0-407A-4A6A-927B-A0DF1EEEC5AF}" type="pres">
      <dgm:prSet presAssocID="{0F7AE78D-7E25-4F7F-A75B-67DF5E631ED3}" presName="parentText" presStyleLbl="node1" presStyleIdx="1" presStyleCnt="2">
        <dgm:presLayoutVars>
          <dgm:chMax val="0"/>
          <dgm:bulletEnabled val="1"/>
        </dgm:presLayoutVars>
      </dgm:prSet>
      <dgm:spPr/>
      <dgm:t>
        <a:bodyPr/>
        <a:lstStyle/>
        <a:p>
          <a:pPr rtl="1"/>
          <a:endParaRPr lang="ar-IQ"/>
        </a:p>
      </dgm:t>
    </dgm:pt>
    <dgm:pt modelId="{CB9D2914-F95F-4920-A08F-FDAFBD913EA4}" type="pres">
      <dgm:prSet presAssocID="{0F7AE78D-7E25-4F7F-A75B-67DF5E631ED3}" presName="childText" presStyleLbl="revTx" presStyleIdx="1" presStyleCnt="2">
        <dgm:presLayoutVars>
          <dgm:bulletEnabled val="1"/>
        </dgm:presLayoutVars>
      </dgm:prSet>
      <dgm:spPr/>
      <dgm:t>
        <a:bodyPr/>
        <a:lstStyle/>
        <a:p>
          <a:pPr rtl="1"/>
          <a:endParaRPr lang="ar-IQ"/>
        </a:p>
      </dgm:t>
    </dgm:pt>
  </dgm:ptLst>
  <dgm:cxnLst>
    <dgm:cxn modelId="{AD12FFB3-3968-4EBB-B03A-06462E3B988F}" type="presOf" srcId="{3739EF8D-7972-43DF-B2CF-8C026A945002}" destId="{F8E039CE-28CF-4F7E-9B12-CFB165EA7650}" srcOrd="0" destOrd="0" presId="urn:microsoft.com/office/officeart/2005/8/layout/vList2"/>
    <dgm:cxn modelId="{C42B0C74-EBCD-40AD-A5C7-140F680D8124}" type="presOf" srcId="{DBB11603-624E-4D03-9EEA-8B32E3EF03AB}" destId="{0942BA84-F13D-4379-9190-2059152481FB}" srcOrd="0" destOrd="0" presId="urn:microsoft.com/office/officeart/2005/8/layout/vList2"/>
    <dgm:cxn modelId="{10B72C20-995B-41A7-8D37-55C4739695C4}" srcId="{DBB11603-624E-4D03-9EEA-8B32E3EF03AB}" destId="{3739EF8D-7972-43DF-B2CF-8C026A945002}" srcOrd="0" destOrd="0" parTransId="{D9C692F0-970F-416E-86B1-72C5EB107097}" sibTransId="{7058C4AF-B603-4232-AA52-16C2346883A1}"/>
    <dgm:cxn modelId="{2B08346C-4FC3-4826-91FF-4AE621396E60}" type="presOf" srcId="{78387609-5DA4-43E0-B4BD-63ECDB5A1971}" destId="{CB9D2914-F95F-4920-A08F-FDAFBD913EA4}" srcOrd="0" destOrd="0" presId="urn:microsoft.com/office/officeart/2005/8/layout/vList2"/>
    <dgm:cxn modelId="{1E5BE3D8-D75C-4A12-9BEE-18EC722FB1B1}" type="presOf" srcId="{002C2C1D-1F98-48A9-9810-4009E54F94CB}" destId="{CA3FF38F-1DD7-44D5-ADE6-7EA394DD0809}" srcOrd="0" destOrd="0" presId="urn:microsoft.com/office/officeart/2005/8/layout/vList2"/>
    <dgm:cxn modelId="{C373BD0E-1458-41D9-B130-38CD265F5584}" type="presOf" srcId="{0F7AE78D-7E25-4F7F-A75B-67DF5E631ED3}" destId="{3C073FD0-407A-4A6A-927B-A0DF1EEEC5AF}" srcOrd="0" destOrd="0" presId="urn:microsoft.com/office/officeart/2005/8/layout/vList2"/>
    <dgm:cxn modelId="{3C588A03-D749-4F30-9655-CB9ACEEECFDE}" srcId="{002C2C1D-1F98-48A9-9810-4009E54F94CB}" destId="{0F7AE78D-7E25-4F7F-A75B-67DF5E631ED3}" srcOrd="1" destOrd="0" parTransId="{FBC1A5CF-0B37-4898-A14B-AEB1887D49CE}" sibTransId="{1F1A34AD-BE08-404D-9DC6-D0699CEF18D0}"/>
    <dgm:cxn modelId="{6F6FD098-ABA0-4E1A-8AE3-EE8A56DA2E98}" srcId="{0F7AE78D-7E25-4F7F-A75B-67DF5E631ED3}" destId="{78387609-5DA4-43E0-B4BD-63ECDB5A1971}" srcOrd="0" destOrd="0" parTransId="{4AD5BD0E-DA96-43C8-A855-2CE065556C8F}" sibTransId="{D2C9F2C7-603C-4B18-A351-F014EED2B8B9}"/>
    <dgm:cxn modelId="{14FF15AC-6728-4EEF-B6EF-F4864BF80D7C}" srcId="{002C2C1D-1F98-48A9-9810-4009E54F94CB}" destId="{DBB11603-624E-4D03-9EEA-8B32E3EF03AB}" srcOrd="0" destOrd="0" parTransId="{199206A4-A686-42F0-8A14-73C4C3F7D2CF}" sibTransId="{F775ED3F-AA54-44A4-9FD6-E5DADDFC7E1C}"/>
    <dgm:cxn modelId="{499FEBD9-5F80-4568-BA6E-C09F6590DEA4}" type="presParOf" srcId="{CA3FF38F-1DD7-44D5-ADE6-7EA394DD0809}" destId="{0942BA84-F13D-4379-9190-2059152481FB}" srcOrd="0" destOrd="0" presId="urn:microsoft.com/office/officeart/2005/8/layout/vList2"/>
    <dgm:cxn modelId="{1AB48F3C-2A21-4C73-A572-839611501EBD}" type="presParOf" srcId="{CA3FF38F-1DD7-44D5-ADE6-7EA394DD0809}" destId="{F8E039CE-28CF-4F7E-9B12-CFB165EA7650}" srcOrd="1" destOrd="0" presId="urn:microsoft.com/office/officeart/2005/8/layout/vList2"/>
    <dgm:cxn modelId="{A640E59B-41B7-4F6F-AF3A-7D26CE7CD822}" type="presParOf" srcId="{CA3FF38F-1DD7-44D5-ADE6-7EA394DD0809}" destId="{3C073FD0-407A-4A6A-927B-A0DF1EEEC5AF}" srcOrd="2" destOrd="0" presId="urn:microsoft.com/office/officeart/2005/8/layout/vList2"/>
    <dgm:cxn modelId="{D7D1816E-E5CA-44E5-9485-7B6D24AAEA12}" type="presParOf" srcId="{CA3FF38F-1DD7-44D5-ADE6-7EA394DD0809}" destId="{CB9D2914-F95F-4920-A08F-FDAFBD913EA4}" srcOrd="3"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CF9D92-DEC2-437B-9296-3B6E5D5F2E73}" type="doc">
      <dgm:prSet loTypeId="urn:microsoft.com/office/officeart/2005/8/layout/pyramid2" loCatId="pyramid" qsTypeId="urn:microsoft.com/office/officeart/2005/8/quickstyle/simple1" qsCatId="simple" csTypeId="urn:microsoft.com/office/officeart/2005/8/colors/accent1_2" csCatId="accent1" phldr="1"/>
      <dgm:spPr/>
    </dgm:pt>
    <dgm:pt modelId="{00750DFE-F9E6-46B3-9A91-84DC5FED75FB}">
      <dgm:prSet phldrT="[Text]"/>
      <dgm:spPr/>
      <dgm:t>
        <a:bodyPr/>
        <a:lstStyle/>
        <a:p>
          <a:pPr rtl="1"/>
          <a:r>
            <a:rPr lang="en-US" dirty="0" smtClean="0">
              <a:solidFill>
                <a:srgbClr val="00B050"/>
              </a:solidFill>
              <a:latin typeface="Times New Roman" pitchFamily="18" charset="0"/>
              <a:cs typeface="Times New Roman" pitchFamily="18" charset="0"/>
            </a:rPr>
            <a:t>moisture</a:t>
          </a:r>
          <a:endParaRPr lang="ar-IQ" dirty="0">
            <a:solidFill>
              <a:srgbClr val="00B050"/>
            </a:solidFill>
            <a:latin typeface="Times New Roman" pitchFamily="18" charset="0"/>
            <a:cs typeface="Times New Roman" pitchFamily="18" charset="0"/>
          </a:endParaRPr>
        </a:p>
      </dgm:t>
    </dgm:pt>
    <dgm:pt modelId="{E4E348CA-8D8B-47E4-B908-7DD6A0E43A2E}" type="parTrans" cxnId="{E31FFAB8-038B-4F8B-82A3-57F60CCCA6A6}">
      <dgm:prSet/>
      <dgm:spPr/>
      <dgm:t>
        <a:bodyPr/>
        <a:lstStyle/>
        <a:p>
          <a:pPr rtl="1"/>
          <a:endParaRPr lang="ar-IQ"/>
        </a:p>
      </dgm:t>
    </dgm:pt>
    <dgm:pt modelId="{37807FB4-8A60-493A-A27B-9CB8F8B830BD}" type="sibTrans" cxnId="{E31FFAB8-038B-4F8B-82A3-57F60CCCA6A6}">
      <dgm:prSet/>
      <dgm:spPr/>
      <dgm:t>
        <a:bodyPr/>
        <a:lstStyle/>
        <a:p>
          <a:pPr rtl="1"/>
          <a:endParaRPr lang="ar-IQ"/>
        </a:p>
      </dgm:t>
    </dgm:pt>
    <dgm:pt modelId="{9BEC8683-481B-45C4-BE6F-1A370EFCF1A8}">
      <dgm:prSet phldrT="[Text]"/>
      <dgm:spPr/>
      <dgm:t>
        <a:bodyPr/>
        <a:lstStyle/>
        <a:p>
          <a:pPr rtl="1"/>
          <a:r>
            <a:rPr lang="en-US" dirty="0" smtClean="0">
              <a:solidFill>
                <a:srgbClr val="0070C0"/>
              </a:solidFill>
              <a:latin typeface="Times New Roman" pitchFamily="18" charset="0"/>
              <a:cs typeface="Times New Roman" pitchFamily="18" charset="0"/>
            </a:rPr>
            <a:t>wind</a:t>
          </a:r>
          <a:endParaRPr lang="ar-IQ" dirty="0">
            <a:solidFill>
              <a:srgbClr val="0070C0"/>
            </a:solidFill>
            <a:latin typeface="Times New Roman" pitchFamily="18" charset="0"/>
            <a:cs typeface="Times New Roman" pitchFamily="18" charset="0"/>
          </a:endParaRPr>
        </a:p>
      </dgm:t>
    </dgm:pt>
    <dgm:pt modelId="{25E386F6-9F36-439C-82CE-0C56BCD79719}" type="parTrans" cxnId="{957A84AF-7509-4B7B-A9A5-66B68458C7B2}">
      <dgm:prSet/>
      <dgm:spPr/>
      <dgm:t>
        <a:bodyPr/>
        <a:lstStyle/>
        <a:p>
          <a:pPr rtl="1"/>
          <a:endParaRPr lang="ar-IQ"/>
        </a:p>
      </dgm:t>
    </dgm:pt>
    <dgm:pt modelId="{FF2B3FAF-01E4-4FBC-BC23-B1A80295AD94}" type="sibTrans" cxnId="{957A84AF-7509-4B7B-A9A5-66B68458C7B2}">
      <dgm:prSet/>
      <dgm:spPr/>
      <dgm:t>
        <a:bodyPr/>
        <a:lstStyle/>
        <a:p>
          <a:pPr rtl="1"/>
          <a:endParaRPr lang="ar-IQ"/>
        </a:p>
      </dgm:t>
    </dgm:pt>
    <dgm:pt modelId="{70AD61E3-777D-41F2-99E6-187FB8E01FEA}">
      <dgm:prSet phldrT="[Text]" custT="1"/>
      <dgm:spPr/>
      <dgm:t>
        <a:bodyPr/>
        <a:lstStyle/>
        <a:p>
          <a:pPr rtl="1"/>
          <a:r>
            <a:rPr lang="en-US" sz="2800" dirty="0" smtClean="0">
              <a:solidFill>
                <a:srgbClr val="FF0000"/>
              </a:solidFill>
              <a:latin typeface="Times New Roman" pitchFamily="18" charset="0"/>
              <a:cs typeface="Times New Roman" pitchFamily="18" charset="0"/>
            </a:rPr>
            <a:t>Sunshine</a:t>
          </a:r>
          <a:endParaRPr lang="ar-IQ" sz="2800" dirty="0">
            <a:solidFill>
              <a:srgbClr val="FF0000"/>
            </a:solidFill>
            <a:latin typeface="Times New Roman" pitchFamily="18" charset="0"/>
            <a:cs typeface="Times New Roman" pitchFamily="18" charset="0"/>
          </a:endParaRPr>
        </a:p>
      </dgm:t>
    </dgm:pt>
    <dgm:pt modelId="{803DFC59-CE4C-43A4-B60B-A2BB0A237AA6}" type="parTrans" cxnId="{9385F4F1-A80C-4011-8CB0-9D17A7C43F1B}">
      <dgm:prSet/>
      <dgm:spPr/>
      <dgm:t>
        <a:bodyPr/>
        <a:lstStyle/>
        <a:p>
          <a:pPr rtl="1"/>
          <a:endParaRPr lang="ar-IQ"/>
        </a:p>
      </dgm:t>
    </dgm:pt>
    <dgm:pt modelId="{92748137-D89D-4B9E-B743-CD9ADE172AA6}" type="sibTrans" cxnId="{9385F4F1-A80C-4011-8CB0-9D17A7C43F1B}">
      <dgm:prSet/>
      <dgm:spPr/>
      <dgm:t>
        <a:bodyPr/>
        <a:lstStyle/>
        <a:p>
          <a:pPr rtl="1"/>
          <a:endParaRPr lang="ar-IQ"/>
        </a:p>
      </dgm:t>
    </dgm:pt>
    <dgm:pt modelId="{B1BCCF21-0592-4889-8D65-3EC07C364D1B}" type="pres">
      <dgm:prSet presAssocID="{2CCF9D92-DEC2-437B-9296-3B6E5D5F2E73}" presName="compositeShape" presStyleCnt="0">
        <dgm:presLayoutVars>
          <dgm:dir/>
          <dgm:resizeHandles/>
        </dgm:presLayoutVars>
      </dgm:prSet>
      <dgm:spPr/>
    </dgm:pt>
    <dgm:pt modelId="{F64DB000-E26C-4232-9940-4401D5A4F0E2}" type="pres">
      <dgm:prSet presAssocID="{2CCF9D92-DEC2-437B-9296-3B6E5D5F2E73}" presName="pyramid" presStyleLbl="node1" presStyleIdx="0" presStyleCnt="1" custLinFactNeighborX="1990" custLinFactNeighborY="-83"/>
      <dgm:spPr/>
    </dgm:pt>
    <dgm:pt modelId="{60806041-5B90-43D0-9644-775F20E3EC87}" type="pres">
      <dgm:prSet presAssocID="{2CCF9D92-DEC2-437B-9296-3B6E5D5F2E73}" presName="theList" presStyleCnt="0"/>
      <dgm:spPr/>
    </dgm:pt>
    <dgm:pt modelId="{ED7AB47B-971D-4E59-92C8-0C00186D8EDF}" type="pres">
      <dgm:prSet presAssocID="{00750DFE-F9E6-46B3-9A91-84DC5FED75FB}" presName="aNode" presStyleLbl="fgAcc1" presStyleIdx="0" presStyleCnt="3">
        <dgm:presLayoutVars>
          <dgm:bulletEnabled val="1"/>
        </dgm:presLayoutVars>
      </dgm:prSet>
      <dgm:spPr/>
      <dgm:t>
        <a:bodyPr/>
        <a:lstStyle/>
        <a:p>
          <a:pPr rtl="1"/>
          <a:endParaRPr lang="ar-IQ"/>
        </a:p>
      </dgm:t>
    </dgm:pt>
    <dgm:pt modelId="{4C2BCB71-EF80-49D9-8F83-1BD7C4CEBC45}" type="pres">
      <dgm:prSet presAssocID="{00750DFE-F9E6-46B3-9A91-84DC5FED75FB}" presName="aSpace" presStyleCnt="0"/>
      <dgm:spPr/>
    </dgm:pt>
    <dgm:pt modelId="{867EAC87-99A9-4DA1-B85B-954D88A5E693}" type="pres">
      <dgm:prSet presAssocID="{9BEC8683-481B-45C4-BE6F-1A370EFCF1A8}" presName="aNode" presStyleLbl="fgAcc1" presStyleIdx="1" presStyleCnt="3" custLinFactY="4330" custLinFactNeighborX="2965" custLinFactNeighborY="100000">
        <dgm:presLayoutVars>
          <dgm:bulletEnabled val="1"/>
        </dgm:presLayoutVars>
      </dgm:prSet>
      <dgm:spPr/>
      <dgm:t>
        <a:bodyPr/>
        <a:lstStyle/>
        <a:p>
          <a:pPr rtl="1"/>
          <a:endParaRPr lang="ar-IQ"/>
        </a:p>
      </dgm:t>
    </dgm:pt>
    <dgm:pt modelId="{9FBD97E9-54B8-4FAA-A2EF-43390530040F}" type="pres">
      <dgm:prSet presAssocID="{9BEC8683-481B-45C4-BE6F-1A370EFCF1A8}" presName="aSpace" presStyleCnt="0"/>
      <dgm:spPr/>
    </dgm:pt>
    <dgm:pt modelId="{7A2D818D-964D-4151-BAFB-A4EE3F3B522F}" type="pres">
      <dgm:prSet presAssocID="{70AD61E3-777D-41F2-99E6-187FB8E01FEA}" presName="aNode" presStyleLbl="fgAcc1" presStyleIdx="2" presStyleCnt="3" custLinFactY="32402" custLinFactNeighborX="2965" custLinFactNeighborY="100000">
        <dgm:presLayoutVars>
          <dgm:bulletEnabled val="1"/>
        </dgm:presLayoutVars>
      </dgm:prSet>
      <dgm:spPr/>
      <dgm:t>
        <a:bodyPr/>
        <a:lstStyle/>
        <a:p>
          <a:pPr rtl="1"/>
          <a:endParaRPr lang="ar-IQ"/>
        </a:p>
      </dgm:t>
    </dgm:pt>
    <dgm:pt modelId="{86B4EA56-2C3B-408A-8E12-F266B5A779EF}" type="pres">
      <dgm:prSet presAssocID="{70AD61E3-777D-41F2-99E6-187FB8E01FEA}" presName="aSpace" presStyleCnt="0"/>
      <dgm:spPr/>
    </dgm:pt>
  </dgm:ptLst>
  <dgm:cxnLst>
    <dgm:cxn modelId="{08AF7DE3-1037-47DD-8733-D7C1A079E428}" type="presOf" srcId="{00750DFE-F9E6-46B3-9A91-84DC5FED75FB}" destId="{ED7AB47B-971D-4E59-92C8-0C00186D8EDF}" srcOrd="0" destOrd="0" presId="urn:microsoft.com/office/officeart/2005/8/layout/pyramid2"/>
    <dgm:cxn modelId="{9385F4F1-A80C-4011-8CB0-9D17A7C43F1B}" srcId="{2CCF9D92-DEC2-437B-9296-3B6E5D5F2E73}" destId="{70AD61E3-777D-41F2-99E6-187FB8E01FEA}" srcOrd="2" destOrd="0" parTransId="{803DFC59-CE4C-43A4-B60B-A2BB0A237AA6}" sibTransId="{92748137-D89D-4B9E-B743-CD9ADE172AA6}"/>
    <dgm:cxn modelId="{66522F4E-8488-4D4D-BE6F-8DA2D66AA84E}" type="presOf" srcId="{9BEC8683-481B-45C4-BE6F-1A370EFCF1A8}" destId="{867EAC87-99A9-4DA1-B85B-954D88A5E693}" srcOrd="0" destOrd="0" presId="urn:microsoft.com/office/officeart/2005/8/layout/pyramid2"/>
    <dgm:cxn modelId="{E31FFAB8-038B-4F8B-82A3-57F60CCCA6A6}" srcId="{2CCF9D92-DEC2-437B-9296-3B6E5D5F2E73}" destId="{00750DFE-F9E6-46B3-9A91-84DC5FED75FB}" srcOrd="0" destOrd="0" parTransId="{E4E348CA-8D8B-47E4-B908-7DD6A0E43A2E}" sibTransId="{37807FB4-8A60-493A-A27B-9CB8F8B830BD}"/>
    <dgm:cxn modelId="{957A84AF-7509-4B7B-A9A5-66B68458C7B2}" srcId="{2CCF9D92-DEC2-437B-9296-3B6E5D5F2E73}" destId="{9BEC8683-481B-45C4-BE6F-1A370EFCF1A8}" srcOrd="1" destOrd="0" parTransId="{25E386F6-9F36-439C-82CE-0C56BCD79719}" sibTransId="{FF2B3FAF-01E4-4FBC-BC23-B1A80295AD94}"/>
    <dgm:cxn modelId="{BD852ABD-C69C-45EB-A547-452EF5D0BC0B}" type="presOf" srcId="{70AD61E3-777D-41F2-99E6-187FB8E01FEA}" destId="{7A2D818D-964D-4151-BAFB-A4EE3F3B522F}" srcOrd="0" destOrd="0" presId="urn:microsoft.com/office/officeart/2005/8/layout/pyramid2"/>
    <dgm:cxn modelId="{36A8A37C-BE50-4848-82D4-D2409AC6FFC9}" type="presOf" srcId="{2CCF9D92-DEC2-437B-9296-3B6E5D5F2E73}" destId="{B1BCCF21-0592-4889-8D65-3EC07C364D1B}" srcOrd="0" destOrd="0" presId="urn:microsoft.com/office/officeart/2005/8/layout/pyramid2"/>
    <dgm:cxn modelId="{356AE2A8-A33C-42F2-AD8F-BC72B6BEF7DD}" type="presParOf" srcId="{B1BCCF21-0592-4889-8D65-3EC07C364D1B}" destId="{F64DB000-E26C-4232-9940-4401D5A4F0E2}" srcOrd="0" destOrd="0" presId="urn:microsoft.com/office/officeart/2005/8/layout/pyramid2"/>
    <dgm:cxn modelId="{1DA38E2C-1432-4B81-B470-3111D0757FC3}" type="presParOf" srcId="{B1BCCF21-0592-4889-8D65-3EC07C364D1B}" destId="{60806041-5B90-43D0-9644-775F20E3EC87}" srcOrd="1" destOrd="0" presId="urn:microsoft.com/office/officeart/2005/8/layout/pyramid2"/>
    <dgm:cxn modelId="{BF0528A0-1F16-46E8-8656-31D999C7A9D6}" type="presParOf" srcId="{60806041-5B90-43D0-9644-775F20E3EC87}" destId="{ED7AB47B-971D-4E59-92C8-0C00186D8EDF}" srcOrd="0" destOrd="0" presId="urn:microsoft.com/office/officeart/2005/8/layout/pyramid2"/>
    <dgm:cxn modelId="{85983777-8C9F-4E28-84D8-5598BA8FE3FA}" type="presParOf" srcId="{60806041-5B90-43D0-9644-775F20E3EC87}" destId="{4C2BCB71-EF80-49D9-8F83-1BD7C4CEBC45}" srcOrd="1" destOrd="0" presId="urn:microsoft.com/office/officeart/2005/8/layout/pyramid2"/>
    <dgm:cxn modelId="{88473346-E352-4B5B-93C5-13C1B4643938}" type="presParOf" srcId="{60806041-5B90-43D0-9644-775F20E3EC87}" destId="{867EAC87-99A9-4DA1-B85B-954D88A5E693}" srcOrd="2" destOrd="0" presId="urn:microsoft.com/office/officeart/2005/8/layout/pyramid2"/>
    <dgm:cxn modelId="{01CA4F01-C4F0-48A2-972B-1F9ABA4D1A84}" type="presParOf" srcId="{60806041-5B90-43D0-9644-775F20E3EC87}" destId="{9FBD97E9-54B8-4FAA-A2EF-43390530040F}" srcOrd="3" destOrd="0" presId="urn:microsoft.com/office/officeart/2005/8/layout/pyramid2"/>
    <dgm:cxn modelId="{A01549AB-76CF-40A3-96CC-D1DEDC4C50E9}" type="presParOf" srcId="{60806041-5B90-43D0-9644-775F20E3EC87}" destId="{7A2D818D-964D-4151-BAFB-A4EE3F3B522F}" srcOrd="4" destOrd="0" presId="urn:microsoft.com/office/officeart/2005/8/layout/pyramid2"/>
    <dgm:cxn modelId="{1EAA0FE5-3247-4961-8B65-B5CE54460330}" type="presParOf" srcId="{60806041-5B90-43D0-9644-775F20E3EC87}" destId="{86B4EA56-2C3B-408A-8E12-F266B5A779EF}"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0A3741-34F5-44F9-AAE3-B39F98522EA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pPr rtl="1"/>
          <a:endParaRPr lang="ar-IQ"/>
        </a:p>
      </dgm:t>
    </dgm:pt>
    <dgm:pt modelId="{E0CDC93D-BDB8-4C5C-99FB-E255E82AC895}">
      <dgm:prSet phldrT="[Text]" custT="1"/>
      <dgm:spPr/>
      <dgm:t>
        <a:bodyPr/>
        <a:lstStyle/>
        <a:p>
          <a:pPr rtl="1"/>
          <a:r>
            <a:rPr lang="en-US" sz="3200" b="1" dirty="0" smtClean="0">
              <a:solidFill>
                <a:srgbClr val="FF0000"/>
              </a:solidFill>
              <a:latin typeface="Times New Roman" pitchFamily="18" charset="0"/>
              <a:cs typeface="Times New Roman" pitchFamily="18" charset="0"/>
            </a:rPr>
            <a:t>Sustainable  factors </a:t>
          </a:r>
          <a:endParaRPr lang="ar-IQ" sz="3200" b="1" dirty="0">
            <a:solidFill>
              <a:srgbClr val="FF0000"/>
            </a:solidFill>
            <a:latin typeface="Times New Roman" pitchFamily="18" charset="0"/>
            <a:cs typeface="Times New Roman" pitchFamily="18" charset="0"/>
          </a:endParaRPr>
        </a:p>
      </dgm:t>
    </dgm:pt>
    <dgm:pt modelId="{67BAAB42-19CB-4D84-90E6-E9416884E438}" type="parTrans" cxnId="{5BA8B2EC-5ED4-4A92-BE00-BE1C25F7D1A8}">
      <dgm:prSet/>
      <dgm:spPr/>
      <dgm:t>
        <a:bodyPr/>
        <a:lstStyle/>
        <a:p>
          <a:pPr rtl="1"/>
          <a:endParaRPr lang="ar-IQ"/>
        </a:p>
      </dgm:t>
    </dgm:pt>
    <dgm:pt modelId="{02F8E96A-9648-4BFC-BFA7-FD5CC4C6A6D7}" type="sibTrans" cxnId="{5BA8B2EC-5ED4-4A92-BE00-BE1C25F7D1A8}">
      <dgm:prSet/>
      <dgm:spPr/>
      <dgm:t>
        <a:bodyPr/>
        <a:lstStyle/>
        <a:p>
          <a:pPr rtl="1"/>
          <a:endParaRPr lang="ar-IQ"/>
        </a:p>
      </dgm:t>
    </dgm:pt>
    <dgm:pt modelId="{0B4441ED-D635-4260-AE57-F37607900DC0}">
      <dgm:prSet phldrT="[Text]" custT="1"/>
      <dgm:spPr/>
      <dgm:t>
        <a:bodyPr/>
        <a:lstStyle/>
        <a:p>
          <a:pPr rtl="1"/>
          <a:r>
            <a:rPr lang="en-US" sz="2400" b="1" dirty="0" smtClean="0">
              <a:solidFill>
                <a:srgbClr val="FFFF00"/>
              </a:solidFill>
              <a:latin typeface="Times New Roman" pitchFamily="18" charset="0"/>
              <a:cs typeface="Times New Roman" pitchFamily="18" charset="0"/>
            </a:rPr>
            <a:t>Planning</a:t>
          </a:r>
        </a:p>
        <a:p>
          <a:pPr rtl="1"/>
          <a:r>
            <a:rPr lang="en-US" sz="2400" b="1" dirty="0" smtClean="0">
              <a:solidFill>
                <a:srgbClr val="FFFF00"/>
              </a:solidFill>
              <a:latin typeface="Times New Roman" pitchFamily="18" charset="0"/>
              <a:cs typeface="Times New Roman" pitchFamily="18" charset="0"/>
            </a:rPr>
            <a:t>factors</a:t>
          </a:r>
          <a:r>
            <a:rPr lang="en-US" sz="1800" dirty="0" smtClean="0"/>
            <a:t> </a:t>
          </a:r>
          <a:endParaRPr lang="ar-IQ" sz="1800" dirty="0"/>
        </a:p>
      </dgm:t>
    </dgm:pt>
    <dgm:pt modelId="{FDAF485E-DDF2-49BD-AEC1-7AAD530C61A8}" type="parTrans" cxnId="{2D4F1C0A-90EA-49C8-BC5E-8103D7E59D93}">
      <dgm:prSet/>
      <dgm:spPr/>
      <dgm:t>
        <a:bodyPr/>
        <a:lstStyle/>
        <a:p>
          <a:pPr rtl="1"/>
          <a:endParaRPr lang="ar-IQ"/>
        </a:p>
      </dgm:t>
    </dgm:pt>
    <dgm:pt modelId="{12E51471-4011-4CE5-A67E-A6FCF43B7A79}" type="sibTrans" cxnId="{2D4F1C0A-90EA-49C8-BC5E-8103D7E59D93}">
      <dgm:prSet/>
      <dgm:spPr/>
      <dgm:t>
        <a:bodyPr/>
        <a:lstStyle/>
        <a:p>
          <a:pPr rtl="1"/>
          <a:endParaRPr lang="ar-IQ"/>
        </a:p>
      </dgm:t>
    </dgm:pt>
    <dgm:pt modelId="{94CB187D-F68A-4C0A-8A4C-AFD6A1562025}">
      <dgm:prSet phldrT="[Text]" custT="1"/>
      <dgm:spPr/>
      <dgm:t>
        <a:bodyPr/>
        <a:lstStyle/>
        <a:p>
          <a:pPr rtl="1"/>
          <a:r>
            <a:rPr lang="en-US" sz="2400" b="1" dirty="0" smtClean="0">
              <a:solidFill>
                <a:srgbClr val="FFFF00"/>
              </a:solidFill>
              <a:latin typeface="Times New Roman" pitchFamily="18" charset="0"/>
              <a:cs typeface="Times New Roman" pitchFamily="18" charset="0"/>
            </a:rPr>
            <a:t>Design factors </a:t>
          </a:r>
          <a:endParaRPr lang="ar-IQ" sz="2400" b="1" dirty="0">
            <a:solidFill>
              <a:srgbClr val="FFFF00"/>
            </a:solidFill>
            <a:latin typeface="Times New Roman" pitchFamily="18" charset="0"/>
            <a:cs typeface="Times New Roman" pitchFamily="18" charset="0"/>
          </a:endParaRPr>
        </a:p>
      </dgm:t>
    </dgm:pt>
    <dgm:pt modelId="{C7946340-7571-49E2-9E14-2F3ABC3C338D}" type="parTrans" cxnId="{26C36FEE-7846-4E66-AD10-B37742100756}">
      <dgm:prSet/>
      <dgm:spPr/>
      <dgm:t>
        <a:bodyPr/>
        <a:lstStyle/>
        <a:p>
          <a:pPr rtl="1"/>
          <a:endParaRPr lang="ar-IQ"/>
        </a:p>
      </dgm:t>
    </dgm:pt>
    <dgm:pt modelId="{CBE1FF3A-A17C-4187-9759-2CF72F72393A}" type="sibTrans" cxnId="{26C36FEE-7846-4E66-AD10-B37742100756}">
      <dgm:prSet/>
      <dgm:spPr/>
      <dgm:t>
        <a:bodyPr/>
        <a:lstStyle/>
        <a:p>
          <a:pPr rtl="1"/>
          <a:endParaRPr lang="ar-IQ"/>
        </a:p>
      </dgm:t>
    </dgm:pt>
    <dgm:pt modelId="{CFC42DAE-DF69-4793-96B4-292C6EF0AF8F}">
      <dgm:prSet phldrT="[Text]" custT="1"/>
      <dgm:spPr/>
      <dgm:t>
        <a:bodyPr/>
        <a:lstStyle/>
        <a:p>
          <a:pPr rtl="1"/>
          <a:r>
            <a:rPr lang="en-US" sz="2400" b="1" dirty="0" smtClean="0">
              <a:solidFill>
                <a:srgbClr val="FFFF00"/>
              </a:solidFill>
              <a:latin typeface="Times New Roman" pitchFamily="18" charset="0"/>
              <a:cs typeface="Times New Roman" pitchFamily="18" charset="0"/>
            </a:rPr>
            <a:t>Faced treatments</a:t>
          </a:r>
        </a:p>
        <a:p>
          <a:pPr rtl="1"/>
          <a:r>
            <a:rPr lang="en-US" sz="2400" b="1" dirty="0" smtClean="0">
              <a:solidFill>
                <a:srgbClr val="FFFF00"/>
              </a:solidFill>
              <a:latin typeface="Times New Roman" pitchFamily="18" charset="0"/>
              <a:cs typeface="Times New Roman" pitchFamily="18" charset="0"/>
            </a:rPr>
            <a:t>(opening)</a:t>
          </a:r>
          <a:endParaRPr lang="ar-IQ" sz="2400" b="1" dirty="0">
            <a:solidFill>
              <a:srgbClr val="FFFF00"/>
            </a:solidFill>
            <a:latin typeface="Times New Roman" pitchFamily="18" charset="0"/>
            <a:cs typeface="Times New Roman" pitchFamily="18" charset="0"/>
          </a:endParaRPr>
        </a:p>
      </dgm:t>
    </dgm:pt>
    <dgm:pt modelId="{8C5461F4-EDBD-4A0A-915F-4E430F704C53}" type="parTrans" cxnId="{65EBC929-3603-4EDB-AB6B-06F8032B0BC4}">
      <dgm:prSet/>
      <dgm:spPr/>
      <dgm:t>
        <a:bodyPr/>
        <a:lstStyle/>
        <a:p>
          <a:pPr rtl="1"/>
          <a:endParaRPr lang="ar-IQ"/>
        </a:p>
      </dgm:t>
    </dgm:pt>
    <dgm:pt modelId="{F2FCEE80-444D-4632-827A-456740BA8EDD}" type="sibTrans" cxnId="{65EBC929-3603-4EDB-AB6B-06F8032B0BC4}">
      <dgm:prSet/>
      <dgm:spPr/>
      <dgm:t>
        <a:bodyPr/>
        <a:lstStyle/>
        <a:p>
          <a:pPr rtl="1"/>
          <a:endParaRPr lang="ar-IQ"/>
        </a:p>
      </dgm:t>
    </dgm:pt>
    <dgm:pt modelId="{7C89656A-8144-42B9-866E-512B1CE97F89}">
      <dgm:prSet phldrT="[Text]" custT="1"/>
      <dgm:spPr/>
      <dgm:t>
        <a:bodyPr/>
        <a:lstStyle/>
        <a:p>
          <a:pPr rtl="1"/>
          <a:r>
            <a:rPr lang="en-US" sz="2400" b="1" dirty="0" smtClean="0">
              <a:solidFill>
                <a:srgbClr val="FFFF00"/>
              </a:solidFill>
              <a:latin typeface="Times New Roman" pitchFamily="18" charset="0"/>
              <a:cs typeface="Times New Roman" pitchFamily="18" charset="0"/>
            </a:rPr>
            <a:t>Roofs treatments </a:t>
          </a:r>
          <a:endParaRPr lang="ar-IQ" sz="2400" b="1" dirty="0">
            <a:solidFill>
              <a:srgbClr val="FFFF00"/>
            </a:solidFill>
            <a:latin typeface="Times New Roman" pitchFamily="18" charset="0"/>
            <a:cs typeface="Times New Roman" pitchFamily="18" charset="0"/>
          </a:endParaRPr>
        </a:p>
      </dgm:t>
    </dgm:pt>
    <dgm:pt modelId="{3DB21B2B-0A3F-44B4-8304-2B70C3A29EEF}" type="parTrans" cxnId="{56EDB958-0413-4EDE-B328-4E3DDE3CCD20}">
      <dgm:prSet/>
      <dgm:spPr/>
      <dgm:t>
        <a:bodyPr/>
        <a:lstStyle/>
        <a:p>
          <a:pPr rtl="1"/>
          <a:endParaRPr lang="ar-IQ"/>
        </a:p>
      </dgm:t>
    </dgm:pt>
    <dgm:pt modelId="{B44845EF-1174-4279-9B5C-B5E2794CA2D8}" type="sibTrans" cxnId="{56EDB958-0413-4EDE-B328-4E3DDE3CCD20}">
      <dgm:prSet/>
      <dgm:spPr/>
      <dgm:t>
        <a:bodyPr/>
        <a:lstStyle/>
        <a:p>
          <a:pPr rtl="1"/>
          <a:endParaRPr lang="ar-IQ"/>
        </a:p>
      </dgm:t>
    </dgm:pt>
    <dgm:pt modelId="{BB2DD53C-B4FF-489E-BCFB-A8E9C5202585}">
      <dgm:prSet custT="1"/>
      <dgm:spPr/>
      <dgm:t>
        <a:bodyPr/>
        <a:lstStyle/>
        <a:p>
          <a:pPr rtl="1"/>
          <a:r>
            <a:rPr lang="en-US" sz="2000" b="1" dirty="0" smtClean="0">
              <a:solidFill>
                <a:srgbClr val="FFFF00"/>
              </a:solidFill>
              <a:latin typeface="Times New Roman" pitchFamily="18" charset="0"/>
              <a:cs typeface="Times New Roman" pitchFamily="18" charset="0"/>
            </a:rPr>
            <a:t>Construction  factors</a:t>
          </a:r>
          <a:endParaRPr lang="ar-IQ" sz="2000" b="1" dirty="0">
            <a:solidFill>
              <a:srgbClr val="FFFF00"/>
            </a:solidFill>
            <a:latin typeface="Times New Roman" pitchFamily="18" charset="0"/>
            <a:cs typeface="Times New Roman" pitchFamily="18" charset="0"/>
          </a:endParaRPr>
        </a:p>
      </dgm:t>
    </dgm:pt>
    <dgm:pt modelId="{82BCD8A5-AFE9-4CE6-AA3F-5940EADD3031}" type="parTrans" cxnId="{18098F61-E448-4CC5-955A-4AD6BBCAE63A}">
      <dgm:prSet/>
      <dgm:spPr/>
      <dgm:t>
        <a:bodyPr/>
        <a:lstStyle/>
        <a:p>
          <a:pPr rtl="1"/>
          <a:endParaRPr lang="ar-IQ"/>
        </a:p>
      </dgm:t>
    </dgm:pt>
    <dgm:pt modelId="{D099F334-C69A-44A4-95E9-671E8DDF2790}" type="sibTrans" cxnId="{18098F61-E448-4CC5-955A-4AD6BBCAE63A}">
      <dgm:prSet/>
      <dgm:spPr/>
      <dgm:t>
        <a:bodyPr/>
        <a:lstStyle/>
        <a:p>
          <a:pPr rtl="1"/>
          <a:endParaRPr lang="ar-IQ"/>
        </a:p>
      </dgm:t>
    </dgm:pt>
    <dgm:pt modelId="{EC088B69-358F-4BEF-A095-D41A45C339B6}" type="pres">
      <dgm:prSet presAssocID="{570A3741-34F5-44F9-AAE3-B39F98522EA9}" presName="Name0" presStyleCnt="0">
        <dgm:presLayoutVars>
          <dgm:chMax val="1"/>
          <dgm:dir/>
          <dgm:animLvl val="ctr"/>
          <dgm:resizeHandles val="exact"/>
        </dgm:presLayoutVars>
      </dgm:prSet>
      <dgm:spPr/>
      <dgm:t>
        <a:bodyPr/>
        <a:lstStyle/>
        <a:p>
          <a:pPr rtl="1"/>
          <a:endParaRPr lang="ar-IQ"/>
        </a:p>
      </dgm:t>
    </dgm:pt>
    <dgm:pt modelId="{9971106F-4BE0-4855-BD30-7AC1EA01CA3A}" type="pres">
      <dgm:prSet presAssocID="{E0CDC93D-BDB8-4C5C-99FB-E255E82AC895}" presName="centerShape" presStyleLbl="node0" presStyleIdx="0" presStyleCnt="1" custScaleX="118493" custScaleY="117580"/>
      <dgm:spPr/>
      <dgm:t>
        <a:bodyPr/>
        <a:lstStyle/>
        <a:p>
          <a:pPr rtl="1"/>
          <a:endParaRPr lang="ar-IQ"/>
        </a:p>
      </dgm:t>
    </dgm:pt>
    <dgm:pt modelId="{F1F75CFC-2206-4117-AAEB-0366FF5EBCFF}" type="pres">
      <dgm:prSet presAssocID="{0B4441ED-D635-4260-AE57-F37607900DC0}" presName="node" presStyleLbl="node1" presStyleIdx="0" presStyleCnt="5">
        <dgm:presLayoutVars>
          <dgm:bulletEnabled val="1"/>
        </dgm:presLayoutVars>
      </dgm:prSet>
      <dgm:spPr/>
      <dgm:t>
        <a:bodyPr/>
        <a:lstStyle/>
        <a:p>
          <a:pPr rtl="1"/>
          <a:endParaRPr lang="ar-IQ"/>
        </a:p>
      </dgm:t>
    </dgm:pt>
    <dgm:pt modelId="{2D01205C-F498-43AF-892F-FFF1BD4F792E}" type="pres">
      <dgm:prSet presAssocID="{0B4441ED-D635-4260-AE57-F37607900DC0}" presName="dummy" presStyleCnt="0"/>
      <dgm:spPr/>
    </dgm:pt>
    <dgm:pt modelId="{82ED3445-32BE-492C-B85D-6ABF7F4FF94D}" type="pres">
      <dgm:prSet presAssocID="{12E51471-4011-4CE5-A67E-A6FCF43B7A79}" presName="sibTrans" presStyleLbl="sibTrans2D1" presStyleIdx="0" presStyleCnt="5"/>
      <dgm:spPr/>
      <dgm:t>
        <a:bodyPr/>
        <a:lstStyle/>
        <a:p>
          <a:pPr rtl="1"/>
          <a:endParaRPr lang="ar-IQ"/>
        </a:p>
      </dgm:t>
    </dgm:pt>
    <dgm:pt modelId="{21C088CD-5F80-47DA-94BD-849015732321}" type="pres">
      <dgm:prSet presAssocID="{94CB187D-F68A-4C0A-8A4C-AFD6A1562025}" presName="node" presStyleLbl="node1" presStyleIdx="1" presStyleCnt="5">
        <dgm:presLayoutVars>
          <dgm:bulletEnabled val="1"/>
        </dgm:presLayoutVars>
      </dgm:prSet>
      <dgm:spPr/>
      <dgm:t>
        <a:bodyPr/>
        <a:lstStyle/>
        <a:p>
          <a:pPr rtl="1"/>
          <a:endParaRPr lang="ar-IQ"/>
        </a:p>
      </dgm:t>
    </dgm:pt>
    <dgm:pt modelId="{B61AB11B-A3DF-4DB9-BFCF-AF5CDBED5E11}" type="pres">
      <dgm:prSet presAssocID="{94CB187D-F68A-4C0A-8A4C-AFD6A1562025}" presName="dummy" presStyleCnt="0"/>
      <dgm:spPr/>
    </dgm:pt>
    <dgm:pt modelId="{A6D3FEAC-9D56-4D00-8715-253EAA374E71}" type="pres">
      <dgm:prSet presAssocID="{CBE1FF3A-A17C-4187-9759-2CF72F72393A}" presName="sibTrans" presStyleLbl="sibTrans2D1" presStyleIdx="1" presStyleCnt="5"/>
      <dgm:spPr/>
      <dgm:t>
        <a:bodyPr/>
        <a:lstStyle/>
        <a:p>
          <a:pPr rtl="1"/>
          <a:endParaRPr lang="ar-IQ"/>
        </a:p>
      </dgm:t>
    </dgm:pt>
    <dgm:pt modelId="{0A43E345-39DC-4479-BA18-079C4E926241}" type="pres">
      <dgm:prSet presAssocID="{CFC42DAE-DF69-4793-96B4-292C6EF0AF8F}" presName="node" presStyleLbl="node1" presStyleIdx="2" presStyleCnt="5" custScaleX="117829" custScaleY="117154">
        <dgm:presLayoutVars>
          <dgm:bulletEnabled val="1"/>
        </dgm:presLayoutVars>
      </dgm:prSet>
      <dgm:spPr/>
      <dgm:t>
        <a:bodyPr/>
        <a:lstStyle/>
        <a:p>
          <a:pPr rtl="1"/>
          <a:endParaRPr lang="ar-IQ"/>
        </a:p>
      </dgm:t>
    </dgm:pt>
    <dgm:pt modelId="{ECF1390C-FCAA-499A-B076-0C0C367B7D98}" type="pres">
      <dgm:prSet presAssocID="{CFC42DAE-DF69-4793-96B4-292C6EF0AF8F}" presName="dummy" presStyleCnt="0"/>
      <dgm:spPr/>
    </dgm:pt>
    <dgm:pt modelId="{F7CE1429-DA3D-4AE0-A2AE-F1C0E1C14EF6}" type="pres">
      <dgm:prSet presAssocID="{F2FCEE80-444D-4632-827A-456740BA8EDD}" presName="sibTrans" presStyleLbl="sibTrans2D1" presStyleIdx="2" presStyleCnt="5"/>
      <dgm:spPr/>
      <dgm:t>
        <a:bodyPr/>
        <a:lstStyle/>
        <a:p>
          <a:pPr rtl="1"/>
          <a:endParaRPr lang="ar-IQ"/>
        </a:p>
      </dgm:t>
    </dgm:pt>
    <dgm:pt modelId="{B3B5AAF4-E0A8-4610-ADEB-0D281C66226A}" type="pres">
      <dgm:prSet presAssocID="{7C89656A-8144-42B9-866E-512B1CE97F89}" presName="node" presStyleLbl="node1" presStyleIdx="3" presStyleCnt="5" custScaleX="119987" custScaleY="123056">
        <dgm:presLayoutVars>
          <dgm:bulletEnabled val="1"/>
        </dgm:presLayoutVars>
      </dgm:prSet>
      <dgm:spPr/>
      <dgm:t>
        <a:bodyPr/>
        <a:lstStyle/>
        <a:p>
          <a:pPr rtl="1"/>
          <a:endParaRPr lang="ar-IQ"/>
        </a:p>
      </dgm:t>
    </dgm:pt>
    <dgm:pt modelId="{F4D5652D-5DA1-4BFE-8A8D-3DD62BAA9032}" type="pres">
      <dgm:prSet presAssocID="{7C89656A-8144-42B9-866E-512B1CE97F89}" presName="dummy" presStyleCnt="0"/>
      <dgm:spPr/>
    </dgm:pt>
    <dgm:pt modelId="{30BC8326-907C-4520-B49D-1580409CCB53}" type="pres">
      <dgm:prSet presAssocID="{B44845EF-1174-4279-9B5C-B5E2794CA2D8}" presName="sibTrans" presStyleLbl="sibTrans2D1" presStyleIdx="3" presStyleCnt="5"/>
      <dgm:spPr/>
      <dgm:t>
        <a:bodyPr/>
        <a:lstStyle/>
        <a:p>
          <a:pPr rtl="1"/>
          <a:endParaRPr lang="ar-IQ"/>
        </a:p>
      </dgm:t>
    </dgm:pt>
    <dgm:pt modelId="{6664BE9F-B815-4295-B85C-25BC3D2F6FAF}" type="pres">
      <dgm:prSet presAssocID="{BB2DD53C-B4FF-489E-BCFB-A8E9C5202585}" presName="node" presStyleLbl="node1" presStyleIdx="4" presStyleCnt="5" custScaleX="118025" custScaleY="114822">
        <dgm:presLayoutVars>
          <dgm:bulletEnabled val="1"/>
        </dgm:presLayoutVars>
      </dgm:prSet>
      <dgm:spPr/>
      <dgm:t>
        <a:bodyPr/>
        <a:lstStyle/>
        <a:p>
          <a:pPr rtl="1"/>
          <a:endParaRPr lang="ar-IQ"/>
        </a:p>
      </dgm:t>
    </dgm:pt>
    <dgm:pt modelId="{ED4F0DA8-049D-4363-ADDF-E313502A760A}" type="pres">
      <dgm:prSet presAssocID="{BB2DD53C-B4FF-489E-BCFB-A8E9C5202585}" presName="dummy" presStyleCnt="0"/>
      <dgm:spPr/>
    </dgm:pt>
    <dgm:pt modelId="{27D0A295-DE4E-44CE-973A-BBF5A1BFD958}" type="pres">
      <dgm:prSet presAssocID="{D099F334-C69A-44A4-95E9-671E8DDF2790}" presName="sibTrans" presStyleLbl="sibTrans2D1" presStyleIdx="4" presStyleCnt="5"/>
      <dgm:spPr/>
      <dgm:t>
        <a:bodyPr/>
        <a:lstStyle/>
        <a:p>
          <a:pPr rtl="1"/>
          <a:endParaRPr lang="ar-IQ"/>
        </a:p>
      </dgm:t>
    </dgm:pt>
  </dgm:ptLst>
  <dgm:cxnLst>
    <dgm:cxn modelId="{BBCC2ED6-0B19-455D-A3E6-96E869FB5385}" type="presOf" srcId="{12E51471-4011-4CE5-A67E-A6FCF43B7A79}" destId="{82ED3445-32BE-492C-B85D-6ABF7F4FF94D}" srcOrd="0" destOrd="0" presId="urn:microsoft.com/office/officeart/2005/8/layout/radial6"/>
    <dgm:cxn modelId="{25348F20-D99A-4ED7-B97A-861CE3832FE3}" type="presOf" srcId="{E0CDC93D-BDB8-4C5C-99FB-E255E82AC895}" destId="{9971106F-4BE0-4855-BD30-7AC1EA01CA3A}" srcOrd="0" destOrd="0" presId="urn:microsoft.com/office/officeart/2005/8/layout/radial6"/>
    <dgm:cxn modelId="{CD4428D5-95C1-4F3C-ADEF-B6C02BA643C3}" type="presOf" srcId="{F2FCEE80-444D-4632-827A-456740BA8EDD}" destId="{F7CE1429-DA3D-4AE0-A2AE-F1C0E1C14EF6}" srcOrd="0" destOrd="0" presId="urn:microsoft.com/office/officeart/2005/8/layout/radial6"/>
    <dgm:cxn modelId="{13F30A9F-3D84-464D-9DC4-DB666DE3E186}" type="presOf" srcId="{BB2DD53C-B4FF-489E-BCFB-A8E9C5202585}" destId="{6664BE9F-B815-4295-B85C-25BC3D2F6FAF}" srcOrd="0" destOrd="0" presId="urn:microsoft.com/office/officeart/2005/8/layout/radial6"/>
    <dgm:cxn modelId="{0B8EB00F-5BD0-4940-9252-805B8BC841C4}" type="presOf" srcId="{570A3741-34F5-44F9-AAE3-B39F98522EA9}" destId="{EC088B69-358F-4BEF-A095-D41A45C339B6}" srcOrd="0" destOrd="0" presId="urn:microsoft.com/office/officeart/2005/8/layout/radial6"/>
    <dgm:cxn modelId="{26C36FEE-7846-4E66-AD10-B37742100756}" srcId="{E0CDC93D-BDB8-4C5C-99FB-E255E82AC895}" destId="{94CB187D-F68A-4C0A-8A4C-AFD6A1562025}" srcOrd="1" destOrd="0" parTransId="{C7946340-7571-49E2-9E14-2F3ABC3C338D}" sibTransId="{CBE1FF3A-A17C-4187-9759-2CF72F72393A}"/>
    <dgm:cxn modelId="{A5342582-22F5-49DB-BC2D-BFE2F23A5B49}" type="presOf" srcId="{0B4441ED-D635-4260-AE57-F37607900DC0}" destId="{F1F75CFC-2206-4117-AAEB-0366FF5EBCFF}" srcOrd="0" destOrd="0" presId="urn:microsoft.com/office/officeart/2005/8/layout/radial6"/>
    <dgm:cxn modelId="{56EDB958-0413-4EDE-B328-4E3DDE3CCD20}" srcId="{E0CDC93D-BDB8-4C5C-99FB-E255E82AC895}" destId="{7C89656A-8144-42B9-866E-512B1CE97F89}" srcOrd="3" destOrd="0" parTransId="{3DB21B2B-0A3F-44B4-8304-2B70C3A29EEF}" sibTransId="{B44845EF-1174-4279-9B5C-B5E2794CA2D8}"/>
    <dgm:cxn modelId="{10F26578-6273-41A7-8754-566C6380BB86}" type="presOf" srcId="{CBE1FF3A-A17C-4187-9759-2CF72F72393A}" destId="{A6D3FEAC-9D56-4D00-8715-253EAA374E71}" srcOrd="0" destOrd="0" presId="urn:microsoft.com/office/officeart/2005/8/layout/radial6"/>
    <dgm:cxn modelId="{65EBC929-3603-4EDB-AB6B-06F8032B0BC4}" srcId="{E0CDC93D-BDB8-4C5C-99FB-E255E82AC895}" destId="{CFC42DAE-DF69-4793-96B4-292C6EF0AF8F}" srcOrd="2" destOrd="0" parTransId="{8C5461F4-EDBD-4A0A-915F-4E430F704C53}" sibTransId="{F2FCEE80-444D-4632-827A-456740BA8EDD}"/>
    <dgm:cxn modelId="{0C2B4154-7F2D-40C0-9161-9352DB5016BD}" type="presOf" srcId="{B44845EF-1174-4279-9B5C-B5E2794CA2D8}" destId="{30BC8326-907C-4520-B49D-1580409CCB53}" srcOrd="0" destOrd="0" presId="urn:microsoft.com/office/officeart/2005/8/layout/radial6"/>
    <dgm:cxn modelId="{CD2B007B-7795-4CD4-8E76-3220D09D8D39}" type="presOf" srcId="{94CB187D-F68A-4C0A-8A4C-AFD6A1562025}" destId="{21C088CD-5F80-47DA-94BD-849015732321}" srcOrd="0" destOrd="0" presId="urn:microsoft.com/office/officeart/2005/8/layout/radial6"/>
    <dgm:cxn modelId="{40CFFADA-83AE-4A78-B4E3-4CF2B7778F82}" type="presOf" srcId="{CFC42DAE-DF69-4793-96B4-292C6EF0AF8F}" destId="{0A43E345-39DC-4479-BA18-079C4E926241}" srcOrd="0" destOrd="0" presId="urn:microsoft.com/office/officeart/2005/8/layout/radial6"/>
    <dgm:cxn modelId="{F9066815-3095-4D3F-823C-5882D38236AD}" type="presOf" srcId="{D099F334-C69A-44A4-95E9-671E8DDF2790}" destId="{27D0A295-DE4E-44CE-973A-BBF5A1BFD958}" srcOrd="0" destOrd="0" presId="urn:microsoft.com/office/officeart/2005/8/layout/radial6"/>
    <dgm:cxn modelId="{5BA8B2EC-5ED4-4A92-BE00-BE1C25F7D1A8}" srcId="{570A3741-34F5-44F9-AAE3-B39F98522EA9}" destId="{E0CDC93D-BDB8-4C5C-99FB-E255E82AC895}" srcOrd="0" destOrd="0" parTransId="{67BAAB42-19CB-4D84-90E6-E9416884E438}" sibTransId="{02F8E96A-9648-4BFC-BFA7-FD5CC4C6A6D7}"/>
    <dgm:cxn modelId="{2D4F1C0A-90EA-49C8-BC5E-8103D7E59D93}" srcId="{E0CDC93D-BDB8-4C5C-99FB-E255E82AC895}" destId="{0B4441ED-D635-4260-AE57-F37607900DC0}" srcOrd="0" destOrd="0" parTransId="{FDAF485E-DDF2-49BD-AEC1-7AAD530C61A8}" sibTransId="{12E51471-4011-4CE5-A67E-A6FCF43B7A79}"/>
    <dgm:cxn modelId="{5A25E884-27DD-4CF0-8A65-D4FE08B3755C}" type="presOf" srcId="{7C89656A-8144-42B9-866E-512B1CE97F89}" destId="{B3B5AAF4-E0A8-4610-ADEB-0D281C66226A}" srcOrd="0" destOrd="0" presId="urn:microsoft.com/office/officeart/2005/8/layout/radial6"/>
    <dgm:cxn modelId="{18098F61-E448-4CC5-955A-4AD6BBCAE63A}" srcId="{E0CDC93D-BDB8-4C5C-99FB-E255E82AC895}" destId="{BB2DD53C-B4FF-489E-BCFB-A8E9C5202585}" srcOrd="4" destOrd="0" parTransId="{82BCD8A5-AFE9-4CE6-AA3F-5940EADD3031}" sibTransId="{D099F334-C69A-44A4-95E9-671E8DDF2790}"/>
    <dgm:cxn modelId="{E5E1158F-3B20-48E9-B63D-560ABA3E98C3}" type="presParOf" srcId="{EC088B69-358F-4BEF-A095-D41A45C339B6}" destId="{9971106F-4BE0-4855-BD30-7AC1EA01CA3A}" srcOrd="0" destOrd="0" presId="urn:microsoft.com/office/officeart/2005/8/layout/radial6"/>
    <dgm:cxn modelId="{FE13E590-2750-453F-8E9A-360DF448635E}" type="presParOf" srcId="{EC088B69-358F-4BEF-A095-D41A45C339B6}" destId="{F1F75CFC-2206-4117-AAEB-0366FF5EBCFF}" srcOrd="1" destOrd="0" presId="urn:microsoft.com/office/officeart/2005/8/layout/radial6"/>
    <dgm:cxn modelId="{624E5D06-592B-4A66-9379-1468EF0C8277}" type="presParOf" srcId="{EC088B69-358F-4BEF-A095-D41A45C339B6}" destId="{2D01205C-F498-43AF-892F-FFF1BD4F792E}" srcOrd="2" destOrd="0" presId="urn:microsoft.com/office/officeart/2005/8/layout/radial6"/>
    <dgm:cxn modelId="{5DE06D20-11FF-48C4-AD57-B88B264103B1}" type="presParOf" srcId="{EC088B69-358F-4BEF-A095-D41A45C339B6}" destId="{82ED3445-32BE-492C-B85D-6ABF7F4FF94D}" srcOrd="3" destOrd="0" presId="urn:microsoft.com/office/officeart/2005/8/layout/radial6"/>
    <dgm:cxn modelId="{5682206A-9CCE-4F07-ACF0-5ED7718D09A4}" type="presParOf" srcId="{EC088B69-358F-4BEF-A095-D41A45C339B6}" destId="{21C088CD-5F80-47DA-94BD-849015732321}" srcOrd="4" destOrd="0" presId="urn:microsoft.com/office/officeart/2005/8/layout/radial6"/>
    <dgm:cxn modelId="{187E63D7-5DB2-49D5-92BE-E23A1AA29326}" type="presParOf" srcId="{EC088B69-358F-4BEF-A095-D41A45C339B6}" destId="{B61AB11B-A3DF-4DB9-BFCF-AF5CDBED5E11}" srcOrd="5" destOrd="0" presId="urn:microsoft.com/office/officeart/2005/8/layout/radial6"/>
    <dgm:cxn modelId="{C2604811-C0A1-428F-A432-912B73C65E07}" type="presParOf" srcId="{EC088B69-358F-4BEF-A095-D41A45C339B6}" destId="{A6D3FEAC-9D56-4D00-8715-253EAA374E71}" srcOrd="6" destOrd="0" presId="urn:microsoft.com/office/officeart/2005/8/layout/radial6"/>
    <dgm:cxn modelId="{D8D6215C-F182-4806-8454-876408C37837}" type="presParOf" srcId="{EC088B69-358F-4BEF-A095-D41A45C339B6}" destId="{0A43E345-39DC-4479-BA18-079C4E926241}" srcOrd="7" destOrd="0" presId="urn:microsoft.com/office/officeart/2005/8/layout/radial6"/>
    <dgm:cxn modelId="{B3D8B539-F177-4C47-8667-C072A7F3C0F7}" type="presParOf" srcId="{EC088B69-358F-4BEF-A095-D41A45C339B6}" destId="{ECF1390C-FCAA-499A-B076-0C0C367B7D98}" srcOrd="8" destOrd="0" presId="urn:microsoft.com/office/officeart/2005/8/layout/radial6"/>
    <dgm:cxn modelId="{7442BE2C-3642-4166-B095-DC0315968CFD}" type="presParOf" srcId="{EC088B69-358F-4BEF-A095-D41A45C339B6}" destId="{F7CE1429-DA3D-4AE0-A2AE-F1C0E1C14EF6}" srcOrd="9" destOrd="0" presId="urn:microsoft.com/office/officeart/2005/8/layout/radial6"/>
    <dgm:cxn modelId="{C167CD5D-92F7-4641-ADBE-4C289D6564F5}" type="presParOf" srcId="{EC088B69-358F-4BEF-A095-D41A45C339B6}" destId="{B3B5AAF4-E0A8-4610-ADEB-0D281C66226A}" srcOrd="10" destOrd="0" presId="urn:microsoft.com/office/officeart/2005/8/layout/radial6"/>
    <dgm:cxn modelId="{CB21058B-52D2-4CF2-8F03-14CFCB97331D}" type="presParOf" srcId="{EC088B69-358F-4BEF-A095-D41A45C339B6}" destId="{F4D5652D-5DA1-4BFE-8A8D-3DD62BAA9032}" srcOrd="11" destOrd="0" presId="urn:microsoft.com/office/officeart/2005/8/layout/radial6"/>
    <dgm:cxn modelId="{85D5C910-640D-48F0-BD7E-F0BA6FA0D0DB}" type="presParOf" srcId="{EC088B69-358F-4BEF-A095-D41A45C339B6}" destId="{30BC8326-907C-4520-B49D-1580409CCB53}" srcOrd="12" destOrd="0" presId="urn:microsoft.com/office/officeart/2005/8/layout/radial6"/>
    <dgm:cxn modelId="{366B3294-8F86-4F3A-8A0F-B92A97EF064D}" type="presParOf" srcId="{EC088B69-358F-4BEF-A095-D41A45C339B6}" destId="{6664BE9F-B815-4295-B85C-25BC3D2F6FAF}" srcOrd="13" destOrd="0" presId="urn:microsoft.com/office/officeart/2005/8/layout/radial6"/>
    <dgm:cxn modelId="{BB8891AE-3B2F-4CE2-8F7E-8AB9E2506A19}" type="presParOf" srcId="{EC088B69-358F-4BEF-A095-D41A45C339B6}" destId="{ED4F0DA8-049D-4363-ADDF-E313502A760A}" srcOrd="14" destOrd="0" presId="urn:microsoft.com/office/officeart/2005/8/layout/radial6"/>
    <dgm:cxn modelId="{30697891-0D3E-41ED-B3B6-E12A4E5E3C63}" type="presParOf" srcId="{EC088B69-358F-4BEF-A095-D41A45C339B6}" destId="{27D0A295-DE4E-44CE-973A-BBF5A1BFD958}"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36184-295E-4451-88B1-78EF36537285}">
      <dsp:nvSpPr>
        <dsp:cNvPr id="0" name=""/>
        <dsp:cNvSpPr/>
      </dsp:nvSpPr>
      <dsp:spPr>
        <a:xfrm>
          <a:off x="4635813" y="1942834"/>
          <a:ext cx="118512" cy="282527"/>
        </a:xfrm>
        <a:custGeom>
          <a:avLst/>
          <a:gdLst/>
          <a:ahLst/>
          <a:cxnLst/>
          <a:rect l="0" t="0" r="0" b="0"/>
          <a:pathLst>
            <a:path>
              <a:moveTo>
                <a:pt x="0" y="0"/>
              </a:moveTo>
              <a:lnTo>
                <a:pt x="0" y="167251"/>
              </a:lnTo>
              <a:lnTo>
                <a:pt x="118512" y="167251"/>
              </a:lnTo>
              <a:lnTo>
                <a:pt x="118512" y="2825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CA5B3B-478A-4102-80C3-435E2B8510C9}">
      <dsp:nvSpPr>
        <dsp:cNvPr id="0" name=""/>
        <dsp:cNvSpPr/>
      </dsp:nvSpPr>
      <dsp:spPr>
        <a:xfrm>
          <a:off x="3308610" y="790771"/>
          <a:ext cx="1327202" cy="361899"/>
        </a:xfrm>
        <a:custGeom>
          <a:avLst/>
          <a:gdLst/>
          <a:ahLst/>
          <a:cxnLst/>
          <a:rect l="0" t="0" r="0" b="0"/>
          <a:pathLst>
            <a:path>
              <a:moveTo>
                <a:pt x="0" y="0"/>
              </a:moveTo>
              <a:lnTo>
                <a:pt x="0" y="246623"/>
              </a:lnTo>
              <a:lnTo>
                <a:pt x="1327202" y="246623"/>
              </a:lnTo>
              <a:lnTo>
                <a:pt x="1327202" y="3618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66D068-5F85-42E2-98D2-82A8BB1D0F28}">
      <dsp:nvSpPr>
        <dsp:cNvPr id="0" name=""/>
        <dsp:cNvSpPr/>
      </dsp:nvSpPr>
      <dsp:spPr>
        <a:xfrm>
          <a:off x="1917927" y="1942834"/>
          <a:ext cx="760437" cy="361899"/>
        </a:xfrm>
        <a:custGeom>
          <a:avLst/>
          <a:gdLst/>
          <a:ahLst/>
          <a:cxnLst/>
          <a:rect l="0" t="0" r="0" b="0"/>
          <a:pathLst>
            <a:path>
              <a:moveTo>
                <a:pt x="0" y="0"/>
              </a:moveTo>
              <a:lnTo>
                <a:pt x="0" y="246623"/>
              </a:lnTo>
              <a:lnTo>
                <a:pt x="760437" y="246623"/>
              </a:lnTo>
              <a:lnTo>
                <a:pt x="760437" y="36189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27214D-17D3-409F-A44F-8F066C5979B5}">
      <dsp:nvSpPr>
        <dsp:cNvPr id="0" name=""/>
        <dsp:cNvSpPr/>
      </dsp:nvSpPr>
      <dsp:spPr>
        <a:xfrm>
          <a:off x="1021420" y="1942834"/>
          <a:ext cx="896507" cy="361899"/>
        </a:xfrm>
        <a:custGeom>
          <a:avLst/>
          <a:gdLst/>
          <a:ahLst/>
          <a:cxnLst/>
          <a:rect l="0" t="0" r="0" b="0"/>
          <a:pathLst>
            <a:path>
              <a:moveTo>
                <a:pt x="896507" y="0"/>
              </a:moveTo>
              <a:lnTo>
                <a:pt x="896507" y="246623"/>
              </a:lnTo>
              <a:lnTo>
                <a:pt x="0" y="246623"/>
              </a:lnTo>
              <a:lnTo>
                <a:pt x="0" y="36189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E7E39B-2DC1-4188-8603-8137A8EB8BCE}">
      <dsp:nvSpPr>
        <dsp:cNvPr id="0" name=""/>
        <dsp:cNvSpPr/>
      </dsp:nvSpPr>
      <dsp:spPr>
        <a:xfrm>
          <a:off x="1917927" y="790771"/>
          <a:ext cx="1390683" cy="361899"/>
        </a:xfrm>
        <a:custGeom>
          <a:avLst/>
          <a:gdLst/>
          <a:ahLst/>
          <a:cxnLst/>
          <a:rect l="0" t="0" r="0" b="0"/>
          <a:pathLst>
            <a:path>
              <a:moveTo>
                <a:pt x="1390683" y="0"/>
              </a:moveTo>
              <a:lnTo>
                <a:pt x="1390683" y="246623"/>
              </a:lnTo>
              <a:lnTo>
                <a:pt x="0" y="246623"/>
              </a:lnTo>
              <a:lnTo>
                <a:pt x="0" y="36189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3D754D-1495-417E-A54F-44AB4D87B4B8}">
      <dsp:nvSpPr>
        <dsp:cNvPr id="0" name=""/>
        <dsp:cNvSpPr/>
      </dsp:nvSpPr>
      <dsp:spPr>
        <a:xfrm>
          <a:off x="2272121" y="608"/>
          <a:ext cx="2072978" cy="7901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B70F81-09AA-4BE4-A981-1E4FB753AB96}">
      <dsp:nvSpPr>
        <dsp:cNvPr id="0" name=""/>
        <dsp:cNvSpPr/>
      </dsp:nvSpPr>
      <dsp:spPr>
        <a:xfrm>
          <a:off x="2410382" y="131956"/>
          <a:ext cx="2072978" cy="79016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FF0000"/>
              </a:solidFill>
              <a:latin typeface="Times New Roman" pitchFamily="18" charset="0"/>
              <a:cs typeface="Times New Roman" pitchFamily="18" charset="0"/>
            </a:rPr>
            <a:t>introduction</a:t>
          </a:r>
          <a:endParaRPr lang="ar-IQ" sz="2000" b="1" kern="1200" dirty="0">
            <a:solidFill>
              <a:srgbClr val="FF0000"/>
            </a:solidFill>
            <a:latin typeface="Times New Roman" pitchFamily="18" charset="0"/>
            <a:cs typeface="Times New Roman" pitchFamily="18" charset="0"/>
          </a:endParaRPr>
        </a:p>
      </dsp:txBody>
      <dsp:txXfrm>
        <a:off x="2433525" y="155099"/>
        <a:ext cx="2026692" cy="743877"/>
      </dsp:txXfrm>
    </dsp:sp>
    <dsp:sp modelId="{AF90AABA-3E32-4E2E-AC96-B14C830063C4}">
      <dsp:nvSpPr>
        <dsp:cNvPr id="0" name=""/>
        <dsp:cNvSpPr/>
      </dsp:nvSpPr>
      <dsp:spPr>
        <a:xfrm>
          <a:off x="1109608" y="1152670"/>
          <a:ext cx="1616637" cy="7901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92B3C0-1D67-49E9-B542-3DAEF727BE43}">
      <dsp:nvSpPr>
        <dsp:cNvPr id="0" name=""/>
        <dsp:cNvSpPr/>
      </dsp:nvSpPr>
      <dsp:spPr>
        <a:xfrm>
          <a:off x="1247869" y="1284019"/>
          <a:ext cx="1616637" cy="79016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FF0000"/>
              </a:solidFill>
              <a:latin typeface="Times New Roman" pitchFamily="18" charset="0"/>
              <a:cs typeface="Times New Roman" pitchFamily="18" charset="0"/>
            </a:rPr>
            <a:t>Sustainable factors</a:t>
          </a:r>
          <a:endParaRPr lang="ar-IQ" sz="2000" b="1" kern="1200" dirty="0">
            <a:solidFill>
              <a:srgbClr val="FF0000"/>
            </a:solidFill>
            <a:latin typeface="Times New Roman" pitchFamily="18" charset="0"/>
            <a:cs typeface="Times New Roman" pitchFamily="18" charset="0"/>
          </a:endParaRPr>
        </a:p>
      </dsp:txBody>
      <dsp:txXfrm>
        <a:off x="1271012" y="1307162"/>
        <a:ext cx="1570351" cy="743877"/>
      </dsp:txXfrm>
    </dsp:sp>
    <dsp:sp modelId="{B5A3EE1F-2873-4CCA-9F3F-AD72330246B9}">
      <dsp:nvSpPr>
        <dsp:cNvPr id="0" name=""/>
        <dsp:cNvSpPr/>
      </dsp:nvSpPr>
      <dsp:spPr>
        <a:xfrm>
          <a:off x="399244" y="2304733"/>
          <a:ext cx="1244351" cy="14554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6F63B0-7A92-4003-A3F3-909EAABDA8B1}">
      <dsp:nvSpPr>
        <dsp:cNvPr id="0" name=""/>
        <dsp:cNvSpPr/>
      </dsp:nvSpPr>
      <dsp:spPr>
        <a:xfrm>
          <a:off x="537505" y="2436081"/>
          <a:ext cx="1244351" cy="145541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FF0000"/>
              </a:solidFill>
              <a:latin typeface="Times New Roman" pitchFamily="18" charset="0"/>
              <a:cs typeface="Times New Roman" pitchFamily="18" charset="0"/>
            </a:rPr>
            <a:t>Planning level </a:t>
          </a:r>
          <a:endParaRPr lang="ar-IQ" sz="2000" b="1" kern="1200" dirty="0">
            <a:solidFill>
              <a:srgbClr val="FF0000"/>
            </a:solidFill>
            <a:latin typeface="Times New Roman" pitchFamily="18" charset="0"/>
            <a:cs typeface="Times New Roman" pitchFamily="18" charset="0"/>
          </a:endParaRPr>
        </a:p>
      </dsp:txBody>
      <dsp:txXfrm>
        <a:off x="573951" y="2472527"/>
        <a:ext cx="1171459" cy="1382518"/>
      </dsp:txXfrm>
    </dsp:sp>
    <dsp:sp modelId="{990F01B9-CCFA-475E-B17D-808C9DB08634}">
      <dsp:nvSpPr>
        <dsp:cNvPr id="0" name=""/>
        <dsp:cNvSpPr/>
      </dsp:nvSpPr>
      <dsp:spPr>
        <a:xfrm>
          <a:off x="1920118" y="2304733"/>
          <a:ext cx="1516491" cy="14417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8D9872-0834-4EE0-9E73-FD7F97D74AD6}">
      <dsp:nvSpPr>
        <dsp:cNvPr id="0" name=""/>
        <dsp:cNvSpPr/>
      </dsp:nvSpPr>
      <dsp:spPr>
        <a:xfrm>
          <a:off x="2058380" y="2436081"/>
          <a:ext cx="1516491" cy="144172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FF0000"/>
              </a:solidFill>
              <a:latin typeface="Times New Roman" pitchFamily="18" charset="0"/>
              <a:cs typeface="Times New Roman" pitchFamily="18" charset="0"/>
            </a:rPr>
            <a:t>Individual</a:t>
          </a:r>
        </a:p>
        <a:p>
          <a:pPr lvl="0" algn="ctr" defTabSz="889000" rtl="1">
            <a:lnSpc>
              <a:spcPct val="90000"/>
            </a:lnSpc>
            <a:spcBef>
              <a:spcPct val="0"/>
            </a:spcBef>
            <a:spcAft>
              <a:spcPct val="35000"/>
            </a:spcAft>
          </a:pPr>
          <a:r>
            <a:rPr lang="en-US" sz="2000" b="1" kern="1200" dirty="0" smtClean="0">
              <a:solidFill>
                <a:srgbClr val="FF0000"/>
              </a:solidFill>
              <a:latin typeface="Times New Roman" pitchFamily="18" charset="0"/>
              <a:cs typeface="Times New Roman" pitchFamily="18" charset="0"/>
            </a:rPr>
            <a:t>Unites level </a:t>
          </a:r>
          <a:endParaRPr lang="ar-IQ" sz="2000" b="1" kern="1200" dirty="0">
            <a:solidFill>
              <a:srgbClr val="FF0000"/>
            </a:solidFill>
            <a:latin typeface="Times New Roman" pitchFamily="18" charset="0"/>
            <a:cs typeface="Times New Roman" pitchFamily="18" charset="0"/>
          </a:endParaRPr>
        </a:p>
      </dsp:txBody>
      <dsp:txXfrm>
        <a:off x="2100607" y="2478308"/>
        <a:ext cx="1432037" cy="1357270"/>
      </dsp:txXfrm>
    </dsp:sp>
    <dsp:sp modelId="{EADE95E0-59CD-4EDC-83B4-35BD575182D9}">
      <dsp:nvSpPr>
        <dsp:cNvPr id="0" name=""/>
        <dsp:cNvSpPr/>
      </dsp:nvSpPr>
      <dsp:spPr>
        <a:xfrm>
          <a:off x="3764014" y="1152670"/>
          <a:ext cx="1743598" cy="79016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F61CE3-4594-4E98-BA52-255DF0003C6A}">
      <dsp:nvSpPr>
        <dsp:cNvPr id="0" name=""/>
        <dsp:cNvSpPr/>
      </dsp:nvSpPr>
      <dsp:spPr>
        <a:xfrm>
          <a:off x="3902275" y="1284019"/>
          <a:ext cx="1743598" cy="79016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FF0000"/>
              </a:solidFill>
              <a:latin typeface="Times New Roman" pitchFamily="18" charset="0"/>
              <a:cs typeface="Times New Roman" pitchFamily="18" charset="0"/>
            </a:rPr>
            <a:t>Climatic factors</a:t>
          </a:r>
          <a:endParaRPr lang="ar-IQ" sz="2000" b="1" kern="1200" dirty="0">
            <a:solidFill>
              <a:srgbClr val="FF0000"/>
            </a:solidFill>
            <a:latin typeface="Times New Roman" pitchFamily="18" charset="0"/>
            <a:cs typeface="Times New Roman" pitchFamily="18" charset="0"/>
          </a:endParaRPr>
        </a:p>
      </dsp:txBody>
      <dsp:txXfrm>
        <a:off x="3925418" y="1307162"/>
        <a:ext cx="1697312" cy="743877"/>
      </dsp:txXfrm>
    </dsp:sp>
    <dsp:sp modelId="{7DC1047E-69DE-4170-8464-E882CDFA5052}">
      <dsp:nvSpPr>
        <dsp:cNvPr id="0" name=""/>
        <dsp:cNvSpPr/>
      </dsp:nvSpPr>
      <dsp:spPr>
        <a:xfrm>
          <a:off x="3831645" y="2225361"/>
          <a:ext cx="1845361" cy="16273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8A5C2D-A1F3-4B16-B6B5-6A3EE3234E8D}">
      <dsp:nvSpPr>
        <dsp:cNvPr id="0" name=""/>
        <dsp:cNvSpPr/>
      </dsp:nvSpPr>
      <dsp:spPr>
        <a:xfrm>
          <a:off x="3969906" y="2356709"/>
          <a:ext cx="1845361" cy="162731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FF0000"/>
              </a:solidFill>
              <a:latin typeface="Times New Roman" pitchFamily="18" charset="0"/>
              <a:cs typeface="Times New Roman" pitchFamily="18" charset="0"/>
            </a:rPr>
            <a:t>Sun shin</a:t>
          </a:r>
        </a:p>
        <a:p>
          <a:pPr lvl="0" algn="ctr" defTabSz="889000" rtl="1">
            <a:lnSpc>
              <a:spcPct val="90000"/>
            </a:lnSpc>
            <a:spcBef>
              <a:spcPct val="0"/>
            </a:spcBef>
            <a:spcAft>
              <a:spcPct val="35000"/>
            </a:spcAft>
          </a:pPr>
          <a:r>
            <a:rPr lang="en-US" sz="2000" b="1" kern="1200" dirty="0" smtClean="0">
              <a:solidFill>
                <a:srgbClr val="FF0000"/>
              </a:solidFill>
              <a:latin typeface="Times New Roman" pitchFamily="18" charset="0"/>
              <a:cs typeface="Times New Roman" pitchFamily="18" charset="0"/>
            </a:rPr>
            <a:t>Wind  direction</a:t>
          </a:r>
        </a:p>
        <a:p>
          <a:pPr lvl="0" algn="ctr" defTabSz="889000" rtl="1">
            <a:lnSpc>
              <a:spcPct val="90000"/>
            </a:lnSpc>
            <a:spcBef>
              <a:spcPct val="0"/>
            </a:spcBef>
            <a:spcAft>
              <a:spcPct val="35000"/>
            </a:spcAft>
          </a:pPr>
          <a:r>
            <a:rPr lang="en-US" sz="2000" b="1" kern="1200" dirty="0" smtClean="0">
              <a:solidFill>
                <a:srgbClr val="FF0000"/>
              </a:solidFill>
              <a:latin typeface="Times New Roman" pitchFamily="18" charset="0"/>
              <a:cs typeface="Times New Roman" pitchFamily="18" charset="0"/>
            </a:rPr>
            <a:t>moisture</a:t>
          </a:r>
          <a:r>
            <a:rPr lang="en-US" sz="2000" b="1" kern="1200" dirty="0" smtClean="0"/>
            <a:t> </a:t>
          </a:r>
        </a:p>
        <a:p>
          <a:pPr lvl="0" algn="ctr" defTabSz="889000" rtl="1">
            <a:lnSpc>
              <a:spcPct val="90000"/>
            </a:lnSpc>
            <a:spcBef>
              <a:spcPct val="0"/>
            </a:spcBef>
            <a:spcAft>
              <a:spcPct val="35000"/>
            </a:spcAft>
          </a:pPr>
          <a:endParaRPr lang="ar-IQ" sz="1100" kern="1200" dirty="0"/>
        </a:p>
      </dsp:txBody>
      <dsp:txXfrm>
        <a:off x="4017568" y="2404371"/>
        <a:ext cx="1750037" cy="1531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345E9-0F47-4F99-866E-1D18F8C13594}">
      <dsp:nvSpPr>
        <dsp:cNvPr id="0" name=""/>
        <dsp:cNvSpPr/>
      </dsp:nvSpPr>
      <dsp:spPr>
        <a:xfrm>
          <a:off x="0" y="163004"/>
          <a:ext cx="5064223" cy="316513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E34E1A-13A8-477A-B4DD-4F6AA0714121}">
      <dsp:nvSpPr>
        <dsp:cNvPr id="0" name=""/>
        <dsp:cNvSpPr/>
      </dsp:nvSpPr>
      <dsp:spPr>
        <a:xfrm>
          <a:off x="636139" y="2266081"/>
          <a:ext cx="131669" cy="1316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DEA10C-B77B-46F4-94BC-732153544BAF}">
      <dsp:nvSpPr>
        <dsp:cNvPr id="0" name=""/>
        <dsp:cNvSpPr/>
      </dsp:nvSpPr>
      <dsp:spPr>
        <a:xfrm>
          <a:off x="32958" y="2331916"/>
          <a:ext cx="2517996" cy="914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769" tIns="0" rIns="0" bIns="0" numCol="1" spcCol="1270" anchor="t" anchorCtr="0">
          <a:noAutofit/>
        </a:bodyPr>
        <a:lstStyle/>
        <a:p>
          <a:pPr lvl="0" algn="l" defTabSz="1066800" rtl="1">
            <a:lnSpc>
              <a:spcPct val="90000"/>
            </a:lnSpc>
            <a:spcBef>
              <a:spcPct val="0"/>
            </a:spcBef>
            <a:spcAft>
              <a:spcPct val="35000"/>
            </a:spcAft>
          </a:pPr>
          <a:r>
            <a:rPr lang="en-US" sz="2400" b="1" kern="1200" dirty="0" smtClean="0">
              <a:solidFill>
                <a:srgbClr val="FFFF00"/>
              </a:solidFill>
              <a:latin typeface="Times New Roman" pitchFamily="18" charset="0"/>
              <a:cs typeface="Times New Roman" pitchFamily="18" charset="0"/>
            </a:rPr>
            <a:t>Analytical study</a:t>
          </a:r>
          <a:endParaRPr lang="ar-IQ" sz="2400" b="1" kern="1200" dirty="0">
            <a:solidFill>
              <a:srgbClr val="FFFF00"/>
            </a:solidFill>
            <a:latin typeface="Times New Roman" pitchFamily="18" charset="0"/>
            <a:cs typeface="Times New Roman" pitchFamily="18" charset="0"/>
          </a:endParaRPr>
        </a:p>
      </dsp:txBody>
      <dsp:txXfrm>
        <a:off x="32958" y="2331916"/>
        <a:ext cx="2517996" cy="914725"/>
      </dsp:txXfrm>
    </dsp:sp>
    <dsp:sp modelId="{B44E8609-384F-4A7C-BABD-A9A8575498BC}">
      <dsp:nvSpPr>
        <dsp:cNvPr id="0" name=""/>
        <dsp:cNvSpPr/>
      </dsp:nvSpPr>
      <dsp:spPr>
        <a:xfrm>
          <a:off x="1798378" y="1405796"/>
          <a:ext cx="238018" cy="2380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DA65A7-BCB6-48D3-A72E-A20CDA8EF4EA}">
      <dsp:nvSpPr>
        <dsp:cNvPr id="0" name=""/>
        <dsp:cNvSpPr/>
      </dsp:nvSpPr>
      <dsp:spPr>
        <a:xfrm>
          <a:off x="1275096" y="1524805"/>
          <a:ext cx="2499996" cy="1721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121" tIns="0" rIns="0" bIns="0" numCol="1" spcCol="1270" anchor="t" anchorCtr="0">
          <a:noAutofit/>
        </a:bodyPr>
        <a:lstStyle/>
        <a:p>
          <a:pPr lvl="0" algn="l" defTabSz="1066800" rtl="1">
            <a:lnSpc>
              <a:spcPct val="90000"/>
            </a:lnSpc>
            <a:spcBef>
              <a:spcPct val="0"/>
            </a:spcBef>
            <a:spcAft>
              <a:spcPct val="35000"/>
            </a:spcAft>
          </a:pPr>
          <a:r>
            <a:rPr lang="en-US" sz="2400" b="1" kern="1200" dirty="0" smtClean="0">
              <a:solidFill>
                <a:srgbClr val="FFFF00"/>
              </a:solidFill>
              <a:latin typeface="Times New Roman" pitchFamily="18" charset="0"/>
              <a:cs typeface="Times New Roman" pitchFamily="18" charset="0"/>
            </a:rPr>
            <a:t>Results</a:t>
          </a:r>
          <a:r>
            <a:rPr lang="en-US" sz="2200" kern="1200" dirty="0" smtClean="0"/>
            <a:t> </a:t>
          </a:r>
          <a:endParaRPr lang="ar-IQ" sz="2200" kern="1200" dirty="0"/>
        </a:p>
      </dsp:txBody>
      <dsp:txXfrm>
        <a:off x="1275096" y="1524805"/>
        <a:ext cx="2499996" cy="1721836"/>
      </dsp:txXfrm>
    </dsp:sp>
    <dsp:sp modelId="{2E98B97B-DEB5-4961-B3C5-C8270DECD491}">
      <dsp:nvSpPr>
        <dsp:cNvPr id="0" name=""/>
        <dsp:cNvSpPr/>
      </dsp:nvSpPr>
      <dsp:spPr>
        <a:xfrm>
          <a:off x="3196104" y="882282"/>
          <a:ext cx="329174" cy="3291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D06E4F-F697-4C31-85A7-844D3290C735}">
      <dsp:nvSpPr>
        <dsp:cNvPr id="0" name=""/>
        <dsp:cNvSpPr/>
      </dsp:nvSpPr>
      <dsp:spPr>
        <a:xfrm>
          <a:off x="2865556" y="1122607"/>
          <a:ext cx="2205684" cy="2199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423" tIns="0" rIns="0" bIns="0" numCol="1" spcCol="1270" anchor="t" anchorCtr="0">
          <a:noAutofit/>
        </a:bodyPr>
        <a:lstStyle/>
        <a:p>
          <a:pPr lvl="0" algn="l" defTabSz="1066800" rtl="1">
            <a:lnSpc>
              <a:spcPct val="90000"/>
            </a:lnSpc>
            <a:spcBef>
              <a:spcPct val="0"/>
            </a:spcBef>
            <a:spcAft>
              <a:spcPct val="35000"/>
            </a:spcAft>
          </a:pPr>
          <a:r>
            <a:rPr lang="en-US" sz="2400" b="1" kern="1200" dirty="0" smtClean="0">
              <a:solidFill>
                <a:srgbClr val="FFFF00"/>
              </a:solidFill>
              <a:latin typeface="Times New Roman" pitchFamily="18" charset="0"/>
              <a:cs typeface="Times New Roman" pitchFamily="18" charset="0"/>
            </a:rPr>
            <a:t>conclusion</a:t>
          </a:r>
          <a:endParaRPr lang="ar-IQ" sz="2400" b="1" kern="1200" dirty="0">
            <a:solidFill>
              <a:srgbClr val="FFFF00"/>
            </a:solidFill>
            <a:latin typeface="Times New Roman" pitchFamily="18" charset="0"/>
            <a:cs typeface="Times New Roman" pitchFamily="18" charset="0"/>
          </a:endParaRPr>
        </a:p>
      </dsp:txBody>
      <dsp:txXfrm>
        <a:off x="2865556" y="1122607"/>
        <a:ext cx="2205684" cy="21997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2BA84-F13D-4379-9190-2059152481FB}">
      <dsp:nvSpPr>
        <dsp:cNvPr id="0" name=""/>
        <dsp:cNvSpPr/>
      </dsp:nvSpPr>
      <dsp:spPr>
        <a:xfrm>
          <a:off x="0" y="7402"/>
          <a:ext cx="3264024" cy="5528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en-US" sz="2400" b="1" kern="1200" dirty="0" smtClean="0">
              <a:latin typeface="Times New Roman" pitchFamily="18" charset="0"/>
              <a:cs typeface="Times New Roman" pitchFamily="18" charset="0"/>
            </a:rPr>
            <a:t>Research case (issue)</a:t>
          </a:r>
          <a:endParaRPr lang="ar-IQ" sz="2400" b="1" kern="1200" dirty="0">
            <a:latin typeface="Times New Roman" pitchFamily="18" charset="0"/>
            <a:cs typeface="Times New Roman" pitchFamily="18" charset="0"/>
          </a:endParaRPr>
        </a:p>
      </dsp:txBody>
      <dsp:txXfrm>
        <a:off x="26987" y="34389"/>
        <a:ext cx="3210050" cy="498850"/>
      </dsp:txXfrm>
    </dsp:sp>
    <dsp:sp modelId="{F8E039CE-28CF-4F7E-9B12-CFB165EA7650}">
      <dsp:nvSpPr>
        <dsp:cNvPr id="0" name=""/>
        <dsp:cNvSpPr/>
      </dsp:nvSpPr>
      <dsp:spPr>
        <a:xfrm>
          <a:off x="0" y="560227"/>
          <a:ext cx="3264024"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33" tIns="26670" rIns="149352" bIns="26670" numCol="1" spcCol="1270" anchor="t" anchorCtr="0">
          <a:noAutofit/>
        </a:bodyPr>
        <a:lstStyle/>
        <a:p>
          <a:pPr marL="171450" lvl="1" indent="-171450" algn="r" defTabSz="711200" rtl="1">
            <a:lnSpc>
              <a:spcPct val="90000"/>
            </a:lnSpc>
            <a:spcBef>
              <a:spcPct val="0"/>
            </a:spcBef>
            <a:spcAft>
              <a:spcPct val="20000"/>
            </a:spcAft>
            <a:buChar char="••"/>
          </a:pPr>
          <a:endParaRPr lang="ar-IQ" sz="1600" kern="1200"/>
        </a:p>
      </dsp:txBody>
      <dsp:txXfrm>
        <a:off x="0" y="560227"/>
        <a:ext cx="3264024" cy="347760"/>
      </dsp:txXfrm>
    </dsp:sp>
    <dsp:sp modelId="{3C073FD0-407A-4A6A-927B-A0DF1EEEC5AF}">
      <dsp:nvSpPr>
        <dsp:cNvPr id="0" name=""/>
        <dsp:cNvSpPr/>
      </dsp:nvSpPr>
      <dsp:spPr>
        <a:xfrm>
          <a:off x="0" y="907988"/>
          <a:ext cx="3264024" cy="5528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90000"/>
            </a:lnSpc>
            <a:spcBef>
              <a:spcPct val="0"/>
            </a:spcBef>
            <a:spcAft>
              <a:spcPct val="35000"/>
            </a:spcAft>
          </a:pPr>
          <a:r>
            <a:rPr lang="en-US" sz="2400" b="1" kern="1200" dirty="0" smtClean="0">
              <a:latin typeface="Times New Roman" pitchFamily="18" charset="0"/>
              <a:cs typeface="Times New Roman" pitchFamily="18" charset="0"/>
            </a:rPr>
            <a:t>Research hypothesis</a:t>
          </a:r>
          <a:endParaRPr lang="ar-IQ" sz="2400" b="1" kern="1200" dirty="0">
            <a:latin typeface="Times New Roman" pitchFamily="18" charset="0"/>
            <a:cs typeface="Times New Roman" pitchFamily="18" charset="0"/>
          </a:endParaRPr>
        </a:p>
      </dsp:txBody>
      <dsp:txXfrm>
        <a:off x="26987" y="934975"/>
        <a:ext cx="3210050" cy="498850"/>
      </dsp:txXfrm>
    </dsp:sp>
    <dsp:sp modelId="{CB9D2914-F95F-4920-A08F-FDAFBD913EA4}">
      <dsp:nvSpPr>
        <dsp:cNvPr id="0" name=""/>
        <dsp:cNvSpPr/>
      </dsp:nvSpPr>
      <dsp:spPr>
        <a:xfrm>
          <a:off x="0" y="1460813"/>
          <a:ext cx="3264024"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33" tIns="26670" rIns="149352" bIns="26670" numCol="1" spcCol="1270" anchor="t" anchorCtr="0">
          <a:noAutofit/>
        </a:bodyPr>
        <a:lstStyle/>
        <a:p>
          <a:pPr marL="171450" lvl="1" indent="-171450" algn="r" defTabSz="711200" rtl="1">
            <a:lnSpc>
              <a:spcPct val="90000"/>
            </a:lnSpc>
            <a:spcBef>
              <a:spcPct val="0"/>
            </a:spcBef>
            <a:spcAft>
              <a:spcPct val="20000"/>
            </a:spcAft>
            <a:buChar char="••"/>
          </a:pPr>
          <a:endParaRPr lang="ar-IQ" sz="1600" kern="1200"/>
        </a:p>
      </dsp:txBody>
      <dsp:txXfrm>
        <a:off x="0" y="1460813"/>
        <a:ext cx="3264024" cy="3477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DB000-E26C-4232-9940-4401D5A4F0E2}">
      <dsp:nvSpPr>
        <dsp:cNvPr id="0" name=""/>
        <dsp:cNvSpPr/>
      </dsp:nvSpPr>
      <dsp:spPr>
        <a:xfrm>
          <a:off x="325815" y="0"/>
          <a:ext cx="2688201" cy="2688201"/>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7AB47B-971D-4E59-92C8-0C00186D8EDF}">
      <dsp:nvSpPr>
        <dsp:cNvPr id="0" name=""/>
        <dsp:cNvSpPr/>
      </dsp:nvSpPr>
      <dsp:spPr>
        <a:xfrm>
          <a:off x="1616420" y="270263"/>
          <a:ext cx="1747330" cy="6363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en-US" sz="2700" kern="1200" dirty="0" smtClean="0">
              <a:solidFill>
                <a:srgbClr val="00B050"/>
              </a:solidFill>
              <a:latin typeface="Times New Roman" pitchFamily="18" charset="0"/>
              <a:cs typeface="Times New Roman" pitchFamily="18" charset="0"/>
            </a:rPr>
            <a:t>moisture</a:t>
          </a:r>
          <a:endParaRPr lang="ar-IQ" sz="2700" kern="1200" dirty="0">
            <a:solidFill>
              <a:srgbClr val="00B050"/>
            </a:solidFill>
            <a:latin typeface="Times New Roman" pitchFamily="18" charset="0"/>
            <a:cs typeface="Times New Roman" pitchFamily="18" charset="0"/>
          </a:endParaRPr>
        </a:p>
      </dsp:txBody>
      <dsp:txXfrm>
        <a:off x="1647484" y="301327"/>
        <a:ext cx="1685202" cy="574219"/>
      </dsp:txXfrm>
    </dsp:sp>
    <dsp:sp modelId="{867EAC87-99A9-4DA1-B85B-954D88A5E693}">
      <dsp:nvSpPr>
        <dsp:cNvPr id="0" name=""/>
        <dsp:cNvSpPr/>
      </dsp:nvSpPr>
      <dsp:spPr>
        <a:xfrm>
          <a:off x="1668229" y="1093252"/>
          <a:ext cx="1747330" cy="6363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en-US" sz="2700" kern="1200" dirty="0" smtClean="0">
              <a:solidFill>
                <a:srgbClr val="0070C0"/>
              </a:solidFill>
              <a:latin typeface="Times New Roman" pitchFamily="18" charset="0"/>
              <a:cs typeface="Times New Roman" pitchFamily="18" charset="0"/>
            </a:rPr>
            <a:t>wind</a:t>
          </a:r>
          <a:endParaRPr lang="ar-IQ" sz="2700" kern="1200" dirty="0">
            <a:solidFill>
              <a:srgbClr val="0070C0"/>
            </a:solidFill>
            <a:latin typeface="Times New Roman" pitchFamily="18" charset="0"/>
            <a:cs typeface="Times New Roman" pitchFamily="18" charset="0"/>
          </a:endParaRPr>
        </a:p>
      </dsp:txBody>
      <dsp:txXfrm>
        <a:off x="1699293" y="1124316"/>
        <a:ext cx="1685202" cy="574219"/>
      </dsp:txXfrm>
    </dsp:sp>
    <dsp:sp modelId="{7A2D818D-964D-4151-BAFB-A4EE3F3B522F}">
      <dsp:nvSpPr>
        <dsp:cNvPr id="0" name=""/>
        <dsp:cNvSpPr/>
      </dsp:nvSpPr>
      <dsp:spPr>
        <a:xfrm>
          <a:off x="1668229" y="1987778"/>
          <a:ext cx="1747330" cy="6363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en-US" sz="2800" kern="1200" dirty="0" smtClean="0">
              <a:solidFill>
                <a:srgbClr val="FF0000"/>
              </a:solidFill>
              <a:latin typeface="Times New Roman" pitchFamily="18" charset="0"/>
              <a:cs typeface="Times New Roman" pitchFamily="18" charset="0"/>
            </a:rPr>
            <a:t>Sunshine</a:t>
          </a:r>
          <a:endParaRPr lang="ar-IQ" sz="2800" kern="1200" dirty="0">
            <a:solidFill>
              <a:srgbClr val="FF0000"/>
            </a:solidFill>
            <a:latin typeface="Times New Roman" pitchFamily="18" charset="0"/>
            <a:cs typeface="Times New Roman" pitchFamily="18" charset="0"/>
          </a:endParaRPr>
        </a:p>
      </dsp:txBody>
      <dsp:txXfrm>
        <a:off x="1699293" y="2018842"/>
        <a:ext cx="1685202" cy="5742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0A295-DE4E-44CE-973A-BBF5A1BFD958}">
      <dsp:nvSpPr>
        <dsp:cNvPr id="0" name=""/>
        <dsp:cNvSpPr/>
      </dsp:nvSpPr>
      <dsp:spPr>
        <a:xfrm>
          <a:off x="1907227" y="744223"/>
          <a:ext cx="5488974" cy="5488974"/>
        </a:xfrm>
        <a:prstGeom prst="blockArc">
          <a:avLst>
            <a:gd name="adj1" fmla="val 1188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BC8326-907C-4520-B49D-1580409CCB53}">
      <dsp:nvSpPr>
        <dsp:cNvPr id="0" name=""/>
        <dsp:cNvSpPr/>
      </dsp:nvSpPr>
      <dsp:spPr>
        <a:xfrm>
          <a:off x="1907227" y="744223"/>
          <a:ext cx="5488974" cy="5488974"/>
        </a:xfrm>
        <a:prstGeom prst="blockArc">
          <a:avLst>
            <a:gd name="adj1" fmla="val 7560000"/>
            <a:gd name="adj2" fmla="val 1188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CE1429-DA3D-4AE0-A2AE-F1C0E1C14EF6}">
      <dsp:nvSpPr>
        <dsp:cNvPr id="0" name=""/>
        <dsp:cNvSpPr/>
      </dsp:nvSpPr>
      <dsp:spPr>
        <a:xfrm>
          <a:off x="1907227" y="744223"/>
          <a:ext cx="5488974" cy="5488974"/>
        </a:xfrm>
        <a:prstGeom prst="blockArc">
          <a:avLst>
            <a:gd name="adj1" fmla="val 3240000"/>
            <a:gd name="adj2" fmla="val 756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D3FEAC-9D56-4D00-8715-253EAA374E71}">
      <dsp:nvSpPr>
        <dsp:cNvPr id="0" name=""/>
        <dsp:cNvSpPr/>
      </dsp:nvSpPr>
      <dsp:spPr>
        <a:xfrm>
          <a:off x="1907227" y="744223"/>
          <a:ext cx="5488974" cy="5488974"/>
        </a:xfrm>
        <a:prstGeom prst="blockArc">
          <a:avLst>
            <a:gd name="adj1" fmla="val 20520000"/>
            <a:gd name="adj2" fmla="val 324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ED3445-32BE-492C-B85D-6ABF7F4FF94D}">
      <dsp:nvSpPr>
        <dsp:cNvPr id="0" name=""/>
        <dsp:cNvSpPr/>
      </dsp:nvSpPr>
      <dsp:spPr>
        <a:xfrm>
          <a:off x="1907227" y="744223"/>
          <a:ext cx="5488974" cy="5488974"/>
        </a:xfrm>
        <a:prstGeom prst="blockArc">
          <a:avLst>
            <a:gd name="adj1" fmla="val 16200000"/>
            <a:gd name="adj2" fmla="val 2052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71106F-4BE0-4855-BD30-7AC1EA01CA3A}">
      <dsp:nvSpPr>
        <dsp:cNvPr id="0" name=""/>
        <dsp:cNvSpPr/>
      </dsp:nvSpPr>
      <dsp:spPr>
        <a:xfrm>
          <a:off x="3154495" y="2003027"/>
          <a:ext cx="2994438" cy="29713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en-US" sz="3200" b="1" kern="1200" dirty="0" smtClean="0">
              <a:solidFill>
                <a:srgbClr val="FF0000"/>
              </a:solidFill>
              <a:latin typeface="Times New Roman" pitchFamily="18" charset="0"/>
              <a:cs typeface="Times New Roman" pitchFamily="18" charset="0"/>
            </a:rPr>
            <a:t>Sustainable  factors </a:t>
          </a:r>
          <a:endParaRPr lang="ar-IQ" sz="3200" b="1" kern="1200" dirty="0">
            <a:solidFill>
              <a:srgbClr val="FF0000"/>
            </a:solidFill>
            <a:latin typeface="Times New Roman" pitchFamily="18" charset="0"/>
            <a:cs typeface="Times New Roman" pitchFamily="18" charset="0"/>
          </a:endParaRPr>
        </a:p>
      </dsp:txBody>
      <dsp:txXfrm>
        <a:off x="3593020" y="2438173"/>
        <a:ext cx="2117388" cy="2101074"/>
      </dsp:txXfrm>
    </dsp:sp>
    <dsp:sp modelId="{F1F75CFC-2206-4117-AAEB-0366FF5EBCFF}">
      <dsp:nvSpPr>
        <dsp:cNvPr id="0" name=""/>
        <dsp:cNvSpPr/>
      </dsp:nvSpPr>
      <dsp:spPr>
        <a:xfrm>
          <a:off x="3767228" y="-76579"/>
          <a:ext cx="1768971" cy="17689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FFFF00"/>
              </a:solidFill>
              <a:latin typeface="Times New Roman" pitchFamily="18" charset="0"/>
              <a:cs typeface="Times New Roman" pitchFamily="18" charset="0"/>
            </a:rPr>
            <a:t>Planning</a:t>
          </a:r>
        </a:p>
        <a:p>
          <a:pPr lvl="0" algn="ctr" defTabSz="1066800" rtl="1">
            <a:lnSpc>
              <a:spcPct val="90000"/>
            </a:lnSpc>
            <a:spcBef>
              <a:spcPct val="0"/>
            </a:spcBef>
            <a:spcAft>
              <a:spcPct val="35000"/>
            </a:spcAft>
          </a:pPr>
          <a:r>
            <a:rPr lang="en-US" sz="2400" b="1" kern="1200" dirty="0" smtClean="0">
              <a:solidFill>
                <a:srgbClr val="FFFF00"/>
              </a:solidFill>
              <a:latin typeface="Times New Roman" pitchFamily="18" charset="0"/>
              <a:cs typeface="Times New Roman" pitchFamily="18" charset="0"/>
            </a:rPr>
            <a:t>factors</a:t>
          </a:r>
          <a:r>
            <a:rPr lang="en-US" sz="1800" kern="1200" dirty="0" smtClean="0"/>
            <a:t> </a:t>
          </a:r>
          <a:endParaRPr lang="ar-IQ" sz="1800" kern="1200" dirty="0"/>
        </a:p>
      </dsp:txBody>
      <dsp:txXfrm>
        <a:off x="4026288" y="182481"/>
        <a:ext cx="1250851" cy="1250851"/>
      </dsp:txXfrm>
    </dsp:sp>
    <dsp:sp modelId="{21C088CD-5F80-47DA-94BD-849015732321}">
      <dsp:nvSpPr>
        <dsp:cNvPr id="0" name=""/>
        <dsp:cNvSpPr/>
      </dsp:nvSpPr>
      <dsp:spPr>
        <a:xfrm>
          <a:off x="6316825" y="1775810"/>
          <a:ext cx="1768971" cy="17689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FFFF00"/>
              </a:solidFill>
              <a:latin typeface="Times New Roman" pitchFamily="18" charset="0"/>
              <a:cs typeface="Times New Roman" pitchFamily="18" charset="0"/>
            </a:rPr>
            <a:t>Design factors </a:t>
          </a:r>
          <a:endParaRPr lang="ar-IQ" sz="2400" b="1" kern="1200" dirty="0">
            <a:solidFill>
              <a:srgbClr val="FFFF00"/>
            </a:solidFill>
            <a:latin typeface="Times New Roman" pitchFamily="18" charset="0"/>
            <a:cs typeface="Times New Roman" pitchFamily="18" charset="0"/>
          </a:endParaRPr>
        </a:p>
      </dsp:txBody>
      <dsp:txXfrm>
        <a:off x="6575885" y="2034870"/>
        <a:ext cx="1250851" cy="1250851"/>
      </dsp:txXfrm>
    </dsp:sp>
    <dsp:sp modelId="{0A43E345-39DC-4479-BA18-079C4E926241}">
      <dsp:nvSpPr>
        <dsp:cNvPr id="0" name=""/>
        <dsp:cNvSpPr/>
      </dsp:nvSpPr>
      <dsp:spPr>
        <a:xfrm>
          <a:off x="5185271" y="4621316"/>
          <a:ext cx="2084360" cy="2072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FFFF00"/>
              </a:solidFill>
              <a:latin typeface="Times New Roman" pitchFamily="18" charset="0"/>
              <a:cs typeface="Times New Roman" pitchFamily="18" charset="0"/>
            </a:rPr>
            <a:t>Faced treatments</a:t>
          </a:r>
        </a:p>
        <a:p>
          <a:pPr lvl="0" algn="ctr" defTabSz="1066800" rtl="1">
            <a:lnSpc>
              <a:spcPct val="90000"/>
            </a:lnSpc>
            <a:spcBef>
              <a:spcPct val="0"/>
            </a:spcBef>
            <a:spcAft>
              <a:spcPct val="35000"/>
            </a:spcAft>
          </a:pPr>
          <a:r>
            <a:rPr lang="en-US" sz="2400" b="1" kern="1200" dirty="0" smtClean="0">
              <a:solidFill>
                <a:srgbClr val="FFFF00"/>
              </a:solidFill>
              <a:latin typeface="Times New Roman" pitchFamily="18" charset="0"/>
              <a:cs typeface="Times New Roman" pitchFamily="18" charset="0"/>
            </a:rPr>
            <a:t>(opening)</a:t>
          </a:r>
          <a:endParaRPr lang="ar-IQ" sz="2400" b="1" kern="1200" dirty="0">
            <a:solidFill>
              <a:srgbClr val="FFFF00"/>
            </a:solidFill>
            <a:latin typeface="Times New Roman" pitchFamily="18" charset="0"/>
            <a:cs typeface="Times New Roman" pitchFamily="18" charset="0"/>
          </a:endParaRPr>
        </a:p>
      </dsp:txBody>
      <dsp:txXfrm>
        <a:off x="5490518" y="4924815"/>
        <a:ext cx="1473866" cy="1465422"/>
      </dsp:txXfrm>
    </dsp:sp>
    <dsp:sp modelId="{B3B5AAF4-E0A8-4610-ADEB-0D281C66226A}">
      <dsp:nvSpPr>
        <dsp:cNvPr id="0" name=""/>
        <dsp:cNvSpPr/>
      </dsp:nvSpPr>
      <dsp:spPr>
        <a:xfrm>
          <a:off x="2014709" y="4569114"/>
          <a:ext cx="2122535" cy="21768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en-US" sz="2400" b="1" kern="1200" dirty="0" smtClean="0">
              <a:solidFill>
                <a:srgbClr val="FFFF00"/>
              </a:solidFill>
              <a:latin typeface="Times New Roman" pitchFamily="18" charset="0"/>
              <a:cs typeface="Times New Roman" pitchFamily="18" charset="0"/>
            </a:rPr>
            <a:t>Roofs treatments </a:t>
          </a:r>
          <a:endParaRPr lang="ar-IQ" sz="2400" b="1" kern="1200" dirty="0">
            <a:solidFill>
              <a:srgbClr val="FFFF00"/>
            </a:solidFill>
            <a:latin typeface="Times New Roman" pitchFamily="18" charset="0"/>
            <a:cs typeface="Times New Roman" pitchFamily="18" charset="0"/>
          </a:endParaRPr>
        </a:p>
      </dsp:txBody>
      <dsp:txXfrm>
        <a:off x="2325547" y="4887903"/>
        <a:ext cx="1500859" cy="1539247"/>
      </dsp:txXfrm>
    </dsp:sp>
    <dsp:sp modelId="{6664BE9F-B815-4295-B85C-25BC3D2F6FAF}">
      <dsp:nvSpPr>
        <dsp:cNvPr id="0" name=""/>
        <dsp:cNvSpPr/>
      </dsp:nvSpPr>
      <dsp:spPr>
        <a:xfrm>
          <a:off x="1058203" y="1644712"/>
          <a:ext cx="2087828" cy="20311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1">
            <a:lnSpc>
              <a:spcPct val="90000"/>
            </a:lnSpc>
            <a:spcBef>
              <a:spcPct val="0"/>
            </a:spcBef>
            <a:spcAft>
              <a:spcPct val="35000"/>
            </a:spcAft>
          </a:pPr>
          <a:r>
            <a:rPr lang="en-US" sz="2000" b="1" kern="1200" dirty="0" smtClean="0">
              <a:solidFill>
                <a:srgbClr val="FFFF00"/>
              </a:solidFill>
              <a:latin typeface="Times New Roman" pitchFamily="18" charset="0"/>
              <a:cs typeface="Times New Roman" pitchFamily="18" charset="0"/>
            </a:rPr>
            <a:t>Construction  factors</a:t>
          </a:r>
          <a:endParaRPr lang="ar-IQ" sz="2000" b="1" kern="1200" dirty="0">
            <a:solidFill>
              <a:srgbClr val="FFFF00"/>
            </a:solidFill>
            <a:latin typeface="Times New Roman" pitchFamily="18" charset="0"/>
            <a:cs typeface="Times New Roman" pitchFamily="18" charset="0"/>
          </a:endParaRPr>
        </a:p>
      </dsp:txBody>
      <dsp:txXfrm>
        <a:off x="1363958" y="1942170"/>
        <a:ext cx="1476318" cy="143625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IQ"/>
          </a:p>
        </p:txBody>
      </p:sp>
      <p:sp>
        <p:nvSpPr>
          <p:cNvPr id="4" name="Date Placeholder 3"/>
          <p:cNvSpPr>
            <a:spLocks noGrp="1"/>
          </p:cNvSpPr>
          <p:nvPr>
            <p:ph type="dt" sz="half" idx="10"/>
          </p:nvPr>
        </p:nvSpPr>
        <p:spPr/>
        <p:txBody>
          <a:bodyPr/>
          <a:lstStyle/>
          <a:p>
            <a:fld id="{D466C777-9935-4807-A307-88D54F0B9833}" type="datetimeFigureOut">
              <a:rPr lang="ar-IQ" smtClean="0"/>
              <a:t>15/07/1438</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5D9951B5-38C6-4297-A9CA-28874E8726A0}" type="slidenum">
              <a:rPr lang="ar-IQ" smtClean="0"/>
              <a:t>‹#›</a:t>
            </a:fld>
            <a:endParaRPr lang="ar-IQ"/>
          </a:p>
        </p:txBody>
      </p:sp>
    </p:spTree>
    <p:extLst>
      <p:ext uri="{BB962C8B-B14F-4D97-AF65-F5344CB8AC3E}">
        <p14:creationId xmlns:p14="http://schemas.microsoft.com/office/powerpoint/2010/main" val="351888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D466C777-9935-4807-A307-88D54F0B9833}" type="datetimeFigureOut">
              <a:rPr lang="ar-IQ" smtClean="0"/>
              <a:t>15/07/1438</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5D9951B5-38C6-4297-A9CA-28874E8726A0}" type="slidenum">
              <a:rPr lang="ar-IQ" smtClean="0"/>
              <a:t>‹#›</a:t>
            </a:fld>
            <a:endParaRPr lang="ar-IQ"/>
          </a:p>
        </p:txBody>
      </p:sp>
    </p:spTree>
    <p:extLst>
      <p:ext uri="{BB962C8B-B14F-4D97-AF65-F5344CB8AC3E}">
        <p14:creationId xmlns:p14="http://schemas.microsoft.com/office/powerpoint/2010/main" val="335914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IQ"/>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D466C777-9935-4807-A307-88D54F0B9833}" type="datetimeFigureOut">
              <a:rPr lang="ar-IQ" smtClean="0"/>
              <a:t>15/07/1438</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5D9951B5-38C6-4297-A9CA-28874E8726A0}" type="slidenum">
              <a:rPr lang="ar-IQ" smtClean="0"/>
              <a:t>‹#›</a:t>
            </a:fld>
            <a:endParaRPr lang="ar-IQ"/>
          </a:p>
        </p:txBody>
      </p:sp>
    </p:spTree>
    <p:extLst>
      <p:ext uri="{BB962C8B-B14F-4D97-AF65-F5344CB8AC3E}">
        <p14:creationId xmlns:p14="http://schemas.microsoft.com/office/powerpoint/2010/main" val="1555175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10"/>
          </p:nvPr>
        </p:nvSpPr>
        <p:spPr/>
        <p:txBody>
          <a:bodyPr/>
          <a:lstStyle/>
          <a:p>
            <a:fld id="{D466C777-9935-4807-A307-88D54F0B9833}" type="datetimeFigureOut">
              <a:rPr lang="ar-IQ" smtClean="0"/>
              <a:t>15/07/1438</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5D9951B5-38C6-4297-A9CA-28874E8726A0}" type="slidenum">
              <a:rPr lang="ar-IQ" smtClean="0"/>
              <a:t>‹#›</a:t>
            </a:fld>
            <a:endParaRPr lang="ar-IQ"/>
          </a:p>
        </p:txBody>
      </p:sp>
    </p:spTree>
    <p:extLst>
      <p:ext uri="{BB962C8B-B14F-4D97-AF65-F5344CB8AC3E}">
        <p14:creationId xmlns:p14="http://schemas.microsoft.com/office/powerpoint/2010/main" val="414719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IQ"/>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66C777-9935-4807-A307-88D54F0B9833}" type="datetimeFigureOut">
              <a:rPr lang="ar-IQ" smtClean="0"/>
              <a:t>15/07/1438</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5D9951B5-38C6-4297-A9CA-28874E8726A0}" type="slidenum">
              <a:rPr lang="ar-IQ" smtClean="0"/>
              <a:t>‹#›</a:t>
            </a:fld>
            <a:endParaRPr lang="ar-IQ"/>
          </a:p>
        </p:txBody>
      </p:sp>
    </p:spTree>
    <p:extLst>
      <p:ext uri="{BB962C8B-B14F-4D97-AF65-F5344CB8AC3E}">
        <p14:creationId xmlns:p14="http://schemas.microsoft.com/office/powerpoint/2010/main" val="387915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5" name="Date Placeholder 4"/>
          <p:cNvSpPr>
            <a:spLocks noGrp="1"/>
          </p:cNvSpPr>
          <p:nvPr>
            <p:ph type="dt" sz="half" idx="10"/>
          </p:nvPr>
        </p:nvSpPr>
        <p:spPr/>
        <p:txBody>
          <a:bodyPr/>
          <a:lstStyle/>
          <a:p>
            <a:fld id="{D466C777-9935-4807-A307-88D54F0B9833}" type="datetimeFigureOut">
              <a:rPr lang="ar-IQ" smtClean="0"/>
              <a:t>15/07/1438</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5D9951B5-38C6-4297-A9CA-28874E8726A0}" type="slidenum">
              <a:rPr lang="ar-IQ" smtClean="0"/>
              <a:t>‹#›</a:t>
            </a:fld>
            <a:endParaRPr lang="ar-IQ"/>
          </a:p>
        </p:txBody>
      </p:sp>
    </p:spTree>
    <p:extLst>
      <p:ext uri="{BB962C8B-B14F-4D97-AF65-F5344CB8AC3E}">
        <p14:creationId xmlns:p14="http://schemas.microsoft.com/office/powerpoint/2010/main" val="2101197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IQ"/>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7" name="Date Placeholder 6"/>
          <p:cNvSpPr>
            <a:spLocks noGrp="1"/>
          </p:cNvSpPr>
          <p:nvPr>
            <p:ph type="dt" sz="half" idx="10"/>
          </p:nvPr>
        </p:nvSpPr>
        <p:spPr/>
        <p:txBody>
          <a:bodyPr/>
          <a:lstStyle/>
          <a:p>
            <a:fld id="{D466C777-9935-4807-A307-88D54F0B9833}" type="datetimeFigureOut">
              <a:rPr lang="ar-IQ" smtClean="0"/>
              <a:t>15/07/1438</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5D9951B5-38C6-4297-A9CA-28874E8726A0}" type="slidenum">
              <a:rPr lang="ar-IQ" smtClean="0"/>
              <a:t>‹#›</a:t>
            </a:fld>
            <a:endParaRPr lang="ar-IQ"/>
          </a:p>
        </p:txBody>
      </p:sp>
    </p:spTree>
    <p:extLst>
      <p:ext uri="{BB962C8B-B14F-4D97-AF65-F5344CB8AC3E}">
        <p14:creationId xmlns:p14="http://schemas.microsoft.com/office/powerpoint/2010/main" val="22254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IQ"/>
          </a:p>
        </p:txBody>
      </p:sp>
      <p:sp>
        <p:nvSpPr>
          <p:cNvPr id="3" name="Date Placeholder 2"/>
          <p:cNvSpPr>
            <a:spLocks noGrp="1"/>
          </p:cNvSpPr>
          <p:nvPr>
            <p:ph type="dt" sz="half" idx="10"/>
          </p:nvPr>
        </p:nvSpPr>
        <p:spPr/>
        <p:txBody>
          <a:bodyPr/>
          <a:lstStyle/>
          <a:p>
            <a:fld id="{D466C777-9935-4807-A307-88D54F0B9833}" type="datetimeFigureOut">
              <a:rPr lang="ar-IQ" smtClean="0"/>
              <a:t>15/07/1438</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5D9951B5-38C6-4297-A9CA-28874E8726A0}" type="slidenum">
              <a:rPr lang="ar-IQ" smtClean="0"/>
              <a:t>‹#›</a:t>
            </a:fld>
            <a:endParaRPr lang="ar-IQ"/>
          </a:p>
        </p:txBody>
      </p:sp>
    </p:spTree>
    <p:extLst>
      <p:ext uri="{BB962C8B-B14F-4D97-AF65-F5344CB8AC3E}">
        <p14:creationId xmlns:p14="http://schemas.microsoft.com/office/powerpoint/2010/main" val="4074142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6C777-9935-4807-A307-88D54F0B9833}" type="datetimeFigureOut">
              <a:rPr lang="ar-IQ" smtClean="0"/>
              <a:t>15/07/1438</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5D9951B5-38C6-4297-A9CA-28874E8726A0}" type="slidenum">
              <a:rPr lang="ar-IQ" smtClean="0"/>
              <a:t>‹#›</a:t>
            </a:fld>
            <a:endParaRPr lang="ar-IQ"/>
          </a:p>
        </p:txBody>
      </p:sp>
    </p:spTree>
    <p:extLst>
      <p:ext uri="{BB962C8B-B14F-4D97-AF65-F5344CB8AC3E}">
        <p14:creationId xmlns:p14="http://schemas.microsoft.com/office/powerpoint/2010/main" val="202710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IQ"/>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66C777-9935-4807-A307-88D54F0B9833}" type="datetimeFigureOut">
              <a:rPr lang="ar-IQ" smtClean="0"/>
              <a:t>15/07/1438</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5D9951B5-38C6-4297-A9CA-28874E8726A0}" type="slidenum">
              <a:rPr lang="ar-IQ" smtClean="0"/>
              <a:t>‹#›</a:t>
            </a:fld>
            <a:endParaRPr lang="ar-IQ"/>
          </a:p>
        </p:txBody>
      </p:sp>
    </p:spTree>
    <p:extLst>
      <p:ext uri="{BB962C8B-B14F-4D97-AF65-F5344CB8AC3E}">
        <p14:creationId xmlns:p14="http://schemas.microsoft.com/office/powerpoint/2010/main" val="3363932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66C777-9935-4807-A307-88D54F0B9833}" type="datetimeFigureOut">
              <a:rPr lang="ar-IQ" smtClean="0"/>
              <a:t>15/07/1438</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5D9951B5-38C6-4297-A9CA-28874E8726A0}" type="slidenum">
              <a:rPr lang="ar-IQ" smtClean="0"/>
              <a:t>‹#›</a:t>
            </a:fld>
            <a:endParaRPr lang="ar-IQ"/>
          </a:p>
        </p:txBody>
      </p:sp>
    </p:spTree>
    <p:extLst>
      <p:ext uri="{BB962C8B-B14F-4D97-AF65-F5344CB8AC3E}">
        <p14:creationId xmlns:p14="http://schemas.microsoft.com/office/powerpoint/2010/main" val="3496167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ar-IQ"/>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466C777-9935-4807-A307-88D54F0B9833}" type="datetimeFigureOut">
              <a:rPr lang="ar-IQ" smtClean="0"/>
              <a:t>15/07/1438</a:t>
            </a:fld>
            <a:endParaRPr lang="ar-IQ"/>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D9951B5-38C6-4297-A9CA-28874E8726A0}" type="slidenum">
              <a:rPr lang="ar-IQ" smtClean="0"/>
              <a:t>‹#›</a:t>
            </a:fld>
            <a:endParaRPr lang="ar-IQ"/>
          </a:p>
        </p:txBody>
      </p:sp>
    </p:spTree>
    <p:extLst>
      <p:ext uri="{BB962C8B-B14F-4D97-AF65-F5344CB8AC3E}">
        <p14:creationId xmlns:p14="http://schemas.microsoft.com/office/powerpoint/2010/main" val="2078178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9.bin"/><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14.png"/><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oleObject" Target="../embeddings/oleObject11.bin"/></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oleObject" Target="../embeddings/oleObject12.bin"/></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0.png"/><Relationship Id="rId5" Type="http://schemas.openxmlformats.org/officeDocument/2006/relationships/oleObject" Target="../embeddings/oleObject13.bin"/><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2.png"/><Relationship Id="rId16" Type="http://schemas.openxmlformats.org/officeDocument/2006/relationships/diagramColors" Target="../diagrams/colors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5.png"/><Relationship Id="rId4" Type="http://schemas.openxmlformats.org/officeDocument/2006/relationships/diagramLayout" Target="../diagrams/layout4.xml"/><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IQ" dirty="0"/>
          </a:p>
        </p:txBody>
      </p:sp>
      <p:sp>
        <p:nvSpPr>
          <p:cNvPr id="3" name="Subtitle 2"/>
          <p:cNvSpPr>
            <a:spLocks noGrp="1"/>
          </p:cNvSpPr>
          <p:nvPr>
            <p:ph type="subTitle" idx="1"/>
          </p:nvPr>
        </p:nvSpPr>
        <p:spPr/>
        <p:txBody>
          <a:bodyPr/>
          <a:lstStyle/>
          <a:p>
            <a:endParaRPr lang="ar-IQ"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0" y="0"/>
            <a:ext cx="907883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9532" y="2132856"/>
            <a:ext cx="8424936" cy="1446550"/>
          </a:xfrm>
          <a:prstGeom prst="rect">
            <a:avLst/>
          </a:prstGeom>
        </p:spPr>
        <p:txBody>
          <a:bodyPr wrap="square">
            <a:spAutoFit/>
          </a:bodyPr>
          <a:lstStyle/>
          <a:p>
            <a:pPr algn="ctr" rtl="0"/>
            <a:r>
              <a:rPr lang="en-US" sz="3200" b="1" dirty="0">
                <a:solidFill>
                  <a:srgbClr val="FFFF00"/>
                </a:solidFill>
                <a:latin typeface="Times New Roman" pitchFamily="18" charset="0"/>
                <a:cs typeface="Times New Roman" pitchFamily="18" charset="0"/>
              </a:rPr>
              <a:t>The impact of climatic characteristics on the sustainable design of Mountain building Cities</a:t>
            </a:r>
          </a:p>
          <a:p>
            <a:pPr algn="ctr" rtl="0"/>
            <a:r>
              <a:rPr lang="en-US" sz="2400" b="1" dirty="0" err="1" smtClean="0">
                <a:solidFill>
                  <a:schemeClr val="bg1"/>
                </a:solidFill>
                <a:latin typeface="Times New Roman" pitchFamily="18" charset="0"/>
                <a:cs typeface="Times New Roman" pitchFamily="18" charset="0"/>
              </a:rPr>
              <a:t>Akra</a:t>
            </a:r>
            <a:r>
              <a:rPr lang="en-US" sz="2400" b="1" dirty="0" smtClean="0">
                <a:solidFill>
                  <a:schemeClr val="bg1"/>
                </a:solidFill>
                <a:latin typeface="Times New Roman" pitchFamily="18" charset="0"/>
                <a:cs typeface="Times New Roman" pitchFamily="18" charset="0"/>
              </a:rPr>
              <a:t> </a:t>
            </a:r>
            <a:r>
              <a:rPr lang="en-US" sz="2400" b="1" dirty="0">
                <a:solidFill>
                  <a:schemeClr val="bg1"/>
                </a:solidFill>
                <a:latin typeface="Times New Roman" pitchFamily="18" charset="0"/>
                <a:cs typeface="Times New Roman" pitchFamily="18" charset="0"/>
              </a:rPr>
              <a:t>residential building as a case study</a:t>
            </a:r>
            <a:endParaRPr lang="en-US" sz="2400" dirty="0">
              <a:solidFill>
                <a:schemeClr val="bg1"/>
              </a:solidFill>
              <a:latin typeface="Times New Roman" pitchFamily="18" charset="0"/>
              <a:cs typeface="Times New Roman" pitchFamily="18" charset="0"/>
            </a:endParaRPr>
          </a:p>
        </p:txBody>
      </p:sp>
      <p:sp>
        <p:nvSpPr>
          <p:cNvPr id="5" name="Rectangle 4"/>
          <p:cNvSpPr/>
          <p:nvPr/>
        </p:nvSpPr>
        <p:spPr>
          <a:xfrm>
            <a:off x="359532" y="4149080"/>
            <a:ext cx="8643876" cy="707886"/>
          </a:xfrm>
          <a:prstGeom prst="rect">
            <a:avLst/>
          </a:prstGeom>
        </p:spPr>
        <p:txBody>
          <a:bodyPr wrap="square">
            <a:spAutoFit/>
          </a:bodyPr>
          <a:lstStyle/>
          <a:p>
            <a:r>
              <a:rPr lang="en-US" sz="2000" b="1" dirty="0">
                <a:solidFill>
                  <a:srgbClr val="FFFF00"/>
                </a:solidFill>
                <a:latin typeface="Times New Roman" pitchFamily="18" charset="0"/>
                <a:cs typeface="Times New Roman" pitchFamily="18" charset="0"/>
              </a:rPr>
              <a:t>D. Ibrahim Omer </a:t>
            </a:r>
            <a:r>
              <a:rPr lang="en-US" sz="2000" b="1" dirty="0" err="1">
                <a:solidFill>
                  <a:srgbClr val="FFFF00"/>
                </a:solidFill>
                <a:latin typeface="Times New Roman" pitchFamily="18" charset="0"/>
                <a:cs typeface="Times New Roman" pitchFamily="18" charset="0"/>
              </a:rPr>
              <a:t>Sherkho</a:t>
            </a:r>
            <a:r>
              <a:rPr lang="en-US" sz="2000" b="1" dirty="0">
                <a:solidFill>
                  <a:srgbClr val="FFFF00"/>
                </a:solidFill>
                <a:latin typeface="Times New Roman" pitchFamily="18" charset="0"/>
                <a:cs typeface="Times New Roman" pitchFamily="18" charset="0"/>
              </a:rPr>
              <a:t>                                   </a:t>
            </a:r>
            <a:r>
              <a:rPr lang="en-US" sz="2000" b="1" dirty="0" err="1">
                <a:solidFill>
                  <a:srgbClr val="FFFF00"/>
                </a:solidFill>
                <a:latin typeface="Times New Roman" pitchFamily="18" charset="0"/>
                <a:cs typeface="Times New Roman" pitchFamily="18" charset="0"/>
              </a:rPr>
              <a:t>Raeed</a:t>
            </a:r>
            <a:r>
              <a:rPr lang="en-US" sz="2000" b="1" dirty="0">
                <a:solidFill>
                  <a:srgbClr val="FFFF00"/>
                </a:solidFill>
                <a:latin typeface="Times New Roman" pitchFamily="18" charset="0"/>
                <a:cs typeface="Times New Roman" pitchFamily="18" charset="0"/>
              </a:rPr>
              <a:t> S. Ahmed Al - </a:t>
            </a:r>
            <a:r>
              <a:rPr lang="en-US" sz="2000" b="1" dirty="0" err="1">
                <a:solidFill>
                  <a:srgbClr val="FFFF00"/>
                </a:solidFill>
                <a:latin typeface="Times New Roman" pitchFamily="18" charset="0"/>
                <a:cs typeface="Times New Roman" pitchFamily="18" charset="0"/>
              </a:rPr>
              <a:t>numman</a:t>
            </a:r>
            <a:endParaRPr lang="en-US" sz="2000" dirty="0">
              <a:solidFill>
                <a:srgbClr val="FFFF00"/>
              </a:solidFill>
              <a:latin typeface="Times New Roman" pitchFamily="18" charset="0"/>
              <a:cs typeface="Times New Roman" pitchFamily="18" charset="0"/>
            </a:endParaRPr>
          </a:p>
          <a:p>
            <a:r>
              <a:rPr lang="en-US" sz="2000" dirty="0" smtClean="0">
                <a:solidFill>
                  <a:srgbClr val="FFFF00"/>
                </a:solidFill>
                <a:latin typeface="Times New Roman" pitchFamily="18" charset="0"/>
                <a:cs typeface="Times New Roman" pitchFamily="18" charset="0"/>
              </a:rPr>
              <a:t> </a:t>
            </a:r>
            <a:endParaRPr lang="ar-IQ" dirty="0"/>
          </a:p>
        </p:txBody>
      </p:sp>
      <p:sp>
        <p:nvSpPr>
          <p:cNvPr id="6" name="Rectangle 5"/>
          <p:cNvSpPr/>
          <p:nvPr/>
        </p:nvSpPr>
        <p:spPr>
          <a:xfrm>
            <a:off x="392112" y="4533800"/>
            <a:ext cx="8751888" cy="646331"/>
          </a:xfrm>
          <a:prstGeom prst="rect">
            <a:avLst/>
          </a:prstGeom>
        </p:spPr>
        <p:txBody>
          <a:bodyPr wrap="square">
            <a:spAutoFit/>
          </a:bodyPr>
          <a:lstStyle/>
          <a:p>
            <a:pPr algn="l"/>
            <a:r>
              <a:rPr lang="en-US" dirty="0" smtClean="0">
                <a:solidFill>
                  <a:srgbClr val="FFFF00"/>
                </a:solidFill>
                <a:latin typeface="Times New Roman" pitchFamily="18" charset="0"/>
                <a:cs typeface="Times New Roman" pitchFamily="18" charset="0"/>
              </a:rPr>
              <a:t>                                                                                 Professor   Assistant</a:t>
            </a:r>
            <a:r>
              <a:rPr lang="ar-IQ" dirty="0" smtClean="0">
                <a:solidFill>
                  <a:srgbClr val="FFFF00"/>
                </a:solidFill>
                <a:latin typeface="Times New Roman" pitchFamily="18" charset="0"/>
                <a:cs typeface="Times New Roman" pitchFamily="18" charset="0"/>
              </a:rPr>
              <a:t> </a:t>
            </a:r>
            <a:r>
              <a:rPr lang="en-US" dirty="0" smtClean="0">
                <a:solidFill>
                  <a:srgbClr val="FFFF00"/>
                </a:solidFill>
                <a:latin typeface="Times New Roman" pitchFamily="18" charset="0"/>
                <a:cs typeface="Times New Roman" pitchFamily="18" charset="0"/>
              </a:rPr>
              <a:t>               Lecture</a:t>
            </a:r>
            <a:endParaRPr lang="ar-IQ" dirty="0" smtClean="0">
              <a:solidFill>
                <a:srgbClr val="FFFF00"/>
              </a:solidFill>
              <a:latin typeface="Times New Roman" pitchFamily="18" charset="0"/>
              <a:cs typeface="Times New Roman" pitchFamily="18" charset="0"/>
            </a:endParaRPr>
          </a:p>
          <a:p>
            <a:pPr algn="l"/>
            <a:r>
              <a:rPr lang="en-US" dirty="0" smtClean="0">
                <a:solidFill>
                  <a:srgbClr val="FFFF00"/>
                </a:solidFill>
              </a:rPr>
              <a:t>                                                                                                 </a:t>
            </a:r>
            <a:endParaRPr lang="ar-IQ" dirty="0">
              <a:solidFill>
                <a:srgbClr val="FFFF00"/>
              </a:solidFill>
            </a:endParaRPr>
          </a:p>
        </p:txBody>
      </p:sp>
    </p:spTree>
    <p:extLst>
      <p:ext uri="{BB962C8B-B14F-4D97-AF65-F5344CB8AC3E}">
        <p14:creationId xmlns:p14="http://schemas.microsoft.com/office/powerpoint/2010/main" val="1320046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520" y="548680"/>
            <a:ext cx="8892480" cy="2739211"/>
          </a:xfrm>
          <a:prstGeom prst="rect">
            <a:avLst/>
          </a:prstGeom>
        </p:spPr>
        <p:txBody>
          <a:bodyPr wrap="square">
            <a:spAutoFit/>
          </a:bodyPr>
          <a:lstStyle/>
          <a:p>
            <a:pPr lvl="0" algn="l" rtl="0"/>
            <a:r>
              <a:rPr lang="en-US" sz="2800" b="1" dirty="0">
                <a:solidFill>
                  <a:schemeClr val="bg1"/>
                </a:solidFill>
                <a:latin typeface="Times New Roman" pitchFamily="18" charset="0"/>
                <a:cs typeface="Times New Roman" pitchFamily="18" charset="0"/>
              </a:rPr>
              <a:t>Results </a:t>
            </a:r>
            <a:r>
              <a:rPr lang="en-US" sz="2800" b="1" dirty="0" smtClean="0">
                <a:solidFill>
                  <a:schemeClr val="bg1"/>
                </a:solidFill>
                <a:latin typeface="Times New Roman" pitchFamily="18" charset="0"/>
                <a:cs typeface="Times New Roman" pitchFamily="18" charset="0"/>
              </a:rPr>
              <a:t>Design factors </a:t>
            </a:r>
            <a:endParaRPr lang="en-US" sz="2800" b="1" dirty="0">
              <a:solidFill>
                <a:schemeClr val="bg1"/>
              </a:solidFill>
              <a:latin typeface="Times New Roman" pitchFamily="18" charset="0"/>
              <a:cs typeface="Times New Roman" pitchFamily="18" charset="0"/>
            </a:endParaRPr>
          </a:p>
          <a:p>
            <a:pPr algn="l"/>
            <a:r>
              <a:rPr lang="en-US" sz="2400" b="1" dirty="0">
                <a:solidFill>
                  <a:srgbClr val="FFFF00"/>
                </a:solidFill>
                <a:latin typeface="Times New Roman" pitchFamily="18" charset="0"/>
                <a:cs typeface="Times New Roman" pitchFamily="18" charset="0"/>
              </a:rPr>
              <a:t>The façades of the buildings in the local building of </a:t>
            </a:r>
            <a:r>
              <a:rPr lang="en-US" sz="2400" b="1" dirty="0" err="1">
                <a:solidFill>
                  <a:srgbClr val="FFFF00"/>
                </a:solidFill>
                <a:latin typeface="Times New Roman" pitchFamily="18" charset="0"/>
                <a:cs typeface="Times New Roman" pitchFamily="18" charset="0"/>
              </a:rPr>
              <a:t>Akra</a:t>
            </a:r>
            <a:r>
              <a:rPr lang="en-US" sz="2400" b="1" dirty="0">
                <a:solidFill>
                  <a:srgbClr val="FFFF00"/>
                </a:solidFill>
                <a:latin typeface="Times New Roman" pitchFamily="18" charset="0"/>
                <a:cs typeface="Times New Roman" pitchFamily="18" charset="0"/>
              </a:rPr>
              <a:t> consist of a group of elements that distinguishes the form and pattern of this architecture from other local buildings. The façades of the buildings belong to the place through the building materials which appear in their natural colors. The elements of the façade define the environmental and construction treatments. </a:t>
            </a:r>
            <a:endParaRPr lang="ar-IQ" sz="2400" b="1" dirty="0">
              <a:solidFill>
                <a:srgbClr val="FFFF00"/>
              </a:solidFill>
              <a:latin typeface="Times New Roman" pitchFamily="18" charset="0"/>
              <a:cs typeface="Times New Roman" pitchFamily="18" charset="0"/>
            </a:endParaRPr>
          </a:p>
        </p:txBody>
      </p:sp>
      <p:sp>
        <p:nvSpPr>
          <p:cNvPr id="4" name="Rectangle 3"/>
          <p:cNvSpPr/>
          <p:nvPr/>
        </p:nvSpPr>
        <p:spPr>
          <a:xfrm>
            <a:off x="251520" y="3645024"/>
            <a:ext cx="8892480" cy="1200329"/>
          </a:xfrm>
          <a:prstGeom prst="rect">
            <a:avLst/>
          </a:prstGeom>
        </p:spPr>
        <p:txBody>
          <a:bodyPr wrap="square">
            <a:spAutoFit/>
          </a:bodyPr>
          <a:lstStyle/>
          <a:p>
            <a:pPr algn="l"/>
            <a:r>
              <a:rPr lang="en-US" sz="2400" b="1" dirty="0">
                <a:solidFill>
                  <a:schemeClr val="bg1"/>
                </a:solidFill>
                <a:latin typeface="Times New Roman" pitchFamily="18" charset="0"/>
                <a:cs typeface="Times New Roman" pitchFamily="18" charset="0"/>
              </a:rPr>
              <a:t>The openings are of great importance in influencing the properties of the visual composition of the facades. </a:t>
            </a:r>
            <a:r>
              <a:rPr lang="en-US" sz="2400" b="1" dirty="0" smtClean="0">
                <a:solidFill>
                  <a:schemeClr val="bg1"/>
                </a:solidFill>
                <a:latin typeface="Times New Roman" pitchFamily="18" charset="0"/>
                <a:cs typeface="Times New Roman" pitchFamily="18" charset="0"/>
              </a:rPr>
              <a:t>The expression </a:t>
            </a:r>
            <a:r>
              <a:rPr lang="en-US" sz="2400" b="1" dirty="0">
                <a:solidFill>
                  <a:schemeClr val="bg1"/>
                </a:solidFill>
                <a:latin typeface="Times New Roman" pitchFamily="18" charset="0"/>
                <a:cs typeface="Times New Roman" pitchFamily="18" charset="0"/>
              </a:rPr>
              <a:t>differed according to the different buildings.</a:t>
            </a:r>
            <a:endParaRPr lang="ar-IQ"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054677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520" y="253429"/>
            <a:ext cx="3478837" cy="584775"/>
          </a:xfrm>
          <a:prstGeom prst="rect">
            <a:avLst/>
          </a:prstGeom>
        </p:spPr>
        <p:txBody>
          <a:bodyPr wrap="none">
            <a:spAutoFit/>
          </a:bodyPr>
          <a:lstStyle/>
          <a:p>
            <a:pPr algn="l"/>
            <a:r>
              <a:rPr lang="en-US" sz="3200" b="1" dirty="0" smtClean="0">
                <a:solidFill>
                  <a:srgbClr val="FFFF00"/>
                </a:solidFill>
                <a:latin typeface="Times New Roman" pitchFamily="18" charset="0"/>
                <a:cs typeface="Times New Roman" pitchFamily="18" charset="0"/>
              </a:rPr>
              <a:t>Building entrances</a:t>
            </a:r>
            <a:endParaRPr lang="ar-IQ" sz="3200" b="1" dirty="0">
              <a:solidFill>
                <a:srgbClr val="FFFF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45097620"/>
              </p:ext>
            </p:extLst>
          </p:nvPr>
        </p:nvGraphicFramePr>
        <p:xfrm>
          <a:off x="467544" y="838204"/>
          <a:ext cx="8352927" cy="5759147"/>
        </p:xfrm>
        <a:graphic>
          <a:graphicData uri="http://schemas.openxmlformats.org/drawingml/2006/table">
            <a:tbl>
              <a:tblPr firstRow="1" firstCol="1" bandRow="1">
                <a:tableStyleId>{5C22544A-7EE6-4342-B048-85BDC9FD1C3A}</a:tableStyleId>
              </a:tblPr>
              <a:tblGrid>
                <a:gridCol w="978271"/>
                <a:gridCol w="526761"/>
                <a:gridCol w="3133289"/>
                <a:gridCol w="1857303"/>
                <a:gridCol w="1857303"/>
              </a:tblGrid>
              <a:tr h="288021">
                <a:tc>
                  <a:txBody>
                    <a:bodyPr/>
                    <a:lstStyle/>
                    <a:p>
                      <a:pPr algn="just" rtl="0">
                        <a:lnSpc>
                          <a:spcPct val="115000"/>
                        </a:lnSpc>
                        <a:spcAft>
                          <a:spcPts val="0"/>
                        </a:spcAft>
                      </a:pPr>
                      <a:r>
                        <a:rPr lang="en-US" sz="1200" dirty="0">
                          <a:effectLst/>
                        </a:rPr>
                        <a:t>No.</a:t>
                      </a:r>
                      <a:endParaRPr lang="en-US" sz="1100" dirty="0">
                        <a:effectLst/>
                        <a:latin typeface="Calibri"/>
                        <a:ea typeface="Calibri"/>
                        <a:cs typeface="Arial"/>
                      </a:endParaRPr>
                    </a:p>
                  </a:txBody>
                  <a:tcPr marL="68580" marR="68580" marT="0" marB="0"/>
                </a:tc>
                <a:tc>
                  <a:txBody>
                    <a:bodyPr/>
                    <a:lstStyle/>
                    <a:p>
                      <a:pPr algn="just" rtl="0">
                        <a:lnSpc>
                          <a:spcPct val="115000"/>
                        </a:lnSpc>
                        <a:spcAft>
                          <a:spcPts val="0"/>
                        </a:spcAft>
                      </a:pPr>
                      <a:r>
                        <a:rPr lang="en-US" sz="1200">
                          <a:effectLst/>
                        </a:rPr>
                        <a:t>item</a:t>
                      </a:r>
                      <a:endParaRPr lang="en-US" sz="1100">
                        <a:effectLst/>
                        <a:latin typeface="Calibri"/>
                        <a:ea typeface="Calibri"/>
                        <a:cs typeface="Arial"/>
                      </a:endParaRPr>
                    </a:p>
                  </a:txBody>
                  <a:tcPr marL="68580" marR="68580" marT="0" marB="0"/>
                </a:tc>
                <a:tc>
                  <a:txBody>
                    <a:bodyPr/>
                    <a:lstStyle/>
                    <a:p>
                      <a:pPr algn="just" rtl="0">
                        <a:lnSpc>
                          <a:spcPct val="115000"/>
                        </a:lnSpc>
                        <a:spcAft>
                          <a:spcPts val="0"/>
                        </a:spcAft>
                      </a:pPr>
                      <a:r>
                        <a:rPr lang="en-US" sz="1200">
                          <a:effectLst/>
                        </a:rPr>
                        <a:t>Description </a:t>
                      </a:r>
                      <a:endParaRPr lang="en-US" sz="1100">
                        <a:effectLst/>
                        <a:latin typeface="Calibri"/>
                        <a:ea typeface="Calibri"/>
                        <a:cs typeface="Arial"/>
                      </a:endParaRPr>
                    </a:p>
                  </a:txBody>
                  <a:tcPr marL="68580" marR="68580" marT="0" marB="0"/>
                </a:tc>
                <a:tc gridSpan="2">
                  <a:txBody>
                    <a:bodyPr/>
                    <a:lstStyle/>
                    <a:p>
                      <a:pPr algn="just" rtl="0">
                        <a:lnSpc>
                          <a:spcPct val="115000"/>
                        </a:lnSpc>
                        <a:spcAft>
                          <a:spcPts val="0"/>
                        </a:spcAft>
                      </a:pPr>
                      <a:r>
                        <a:rPr lang="en-US" sz="1200">
                          <a:effectLst/>
                        </a:rPr>
                        <a:t> </a:t>
                      </a:r>
                      <a:endParaRPr lang="en-US" sz="1100">
                        <a:effectLst/>
                        <a:latin typeface="Calibri"/>
                        <a:ea typeface="Calibri"/>
                        <a:cs typeface="Arial"/>
                      </a:endParaRPr>
                    </a:p>
                  </a:txBody>
                  <a:tcPr marL="68580" marR="68580" marT="0" marB="0"/>
                </a:tc>
                <a:tc hMerge="1">
                  <a:txBody>
                    <a:bodyPr/>
                    <a:lstStyle/>
                    <a:p>
                      <a:pPr rtl="1"/>
                      <a:endParaRPr lang="ar-IQ"/>
                    </a:p>
                  </a:txBody>
                  <a:tcPr/>
                </a:tc>
              </a:tr>
              <a:tr h="1018885">
                <a:tc rowSpan="2">
                  <a:txBody>
                    <a:bodyPr/>
                    <a:lstStyle/>
                    <a:p>
                      <a:pPr algn="just" rtl="0">
                        <a:lnSpc>
                          <a:spcPct val="115000"/>
                        </a:lnSpc>
                        <a:spcAft>
                          <a:spcPts val="0"/>
                        </a:spcAft>
                      </a:pPr>
                      <a:r>
                        <a:rPr lang="en-US" sz="1200">
                          <a:effectLst/>
                        </a:rPr>
                        <a:t>1</a:t>
                      </a:r>
                      <a:endParaRPr lang="en-US" sz="1100">
                        <a:effectLst/>
                        <a:latin typeface="Calibri"/>
                        <a:ea typeface="Calibri"/>
                        <a:cs typeface="Arial"/>
                      </a:endParaRPr>
                    </a:p>
                  </a:txBody>
                  <a:tcPr marL="68580" marR="68580" marT="0" marB="0"/>
                </a:tc>
                <a:tc rowSpan="2">
                  <a:txBody>
                    <a:bodyPr/>
                    <a:lstStyle/>
                    <a:p>
                      <a:pPr marL="71755" algn="ctr" rtl="0">
                        <a:lnSpc>
                          <a:spcPct val="115000"/>
                        </a:lnSpc>
                        <a:spcAft>
                          <a:spcPts val="0"/>
                        </a:spcAft>
                      </a:pPr>
                      <a:r>
                        <a:rPr lang="en-US" sz="2400" b="1" dirty="0">
                          <a:solidFill>
                            <a:srgbClr val="FF0000"/>
                          </a:solidFill>
                          <a:effectLst/>
                          <a:latin typeface="Times New Roman" pitchFamily="18" charset="0"/>
                          <a:cs typeface="Times New Roman" pitchFamily="18" charset="0"/>
                        </a:rPr>
                        <a:t>The entrance</a:t>
                      </a:r>
                      <a:endParaRPr lang="en-US" sz="2400" b="1" dirty="0">
                        <a:solidFill>
                          <a:srgbClr val="FF0000"/>
                        </a:solidFill>
                        <a:effectLst/>
                        <a:latin typeface="Times New Roman" pitchFamily="18" charset="0"/>
                        <a:ea typeface="Calibri"/>
                        <a:cs typeface="Times New Roman" pitchFamily="18" charset="0"/>
                      </a:endParaRPr>
                    </a:p>
                  </a:txBody>
                  <a:tcPr marL="68580" marR="68580" marT="0" marB="0" vert="vert270" anchor="ctr"/>
                </a:tc>
                <a:tc rowSpan="2">
                  <a:txBody>
                    <a:bodyPr/>
                    <a:lstStyle/>
                    <a:p>
                      <a:pPr algn="l" rtl="0">
                        <a:lnSpc>
                          <a:spcPct val="115000"/>
                        </a:lnSpc>
                        <a:spcAft>
                          <a:spcPts val="0"/>
                        </a:spcAft>
                      </a:pPr>
                      <a:r>
                        <a:rPr lang="en-US" sz="1800" dirty="0">
                          <a:effectLst/>
                          <a:latin typeface="Times New Roman" pitchFamily="18" charset="0"/>
                          <a:cs typeface="Times New Roman" pitchFamily="18" charset="0"/>
                        </a:rPr>
                        <a:t>The entrance represents the most important architectural elements in the formation of the traditional façade because it is located in the front of the façade, which in turn determines the organization of the elements of the façade within the various levels</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algn="just" rtl="0">
                        <a:lnSpc>
                          <a:spcPct val="115000"/>
                        </a:lnSpc>
                        <a:spcAft>
                          <a:spcPts val="0"/>
                        </a:spcAft>
                      </a:pPr>
                      <a:endParaRPr lang="en-US" sz="1200">
                        <a:effectLst/>
                        <a:latin typeface="Times New Roman"/>
                        <a:ea typeface="Calibri"/>
                        <a:cs typeface="Arial"/>
                      </a:endParaRPr>
                    </a:p>
                  </a:txBody>
                  <a:tcPr marL="68580" marR="68580" marT="0" marB="0"/>
                </a:tc>
                <a:tc>
                  <a:txBody>
                    <a:bodyPr/>
                    <a:lstStyle/>
                    <a:p>
                      <a:pPr algn="just" rtl="0">
                        <a:lnSpc>
                          <a:spcPct val="115000"/>
                        </a:lnSpc>
                        <a:spcAft>
                          <a:spcPts val="0"/>
                        </a:spcAft>
                      </a:pPr>
                      <a:endParaRPr lang="en-US" sz="1200">
                        <a:effectLst/>
                        <a:latin typeface="Times New Roman"/>
                        <a:ea typeface="Calibri"/>
                        <a:cs typeface="Arial"/>
                      </a:endParaRPr>
                    </a:p>
                  </a:txBody>
                  <a:tcPr marL="68580" marR="68580" marT="0" marB="0"/>
                </a:tc>
              </a:tr>
              <a:tr h="2328563">
                <a:tc vMerge="1">
                  <a:txBody>
                    <a:bodyPr/>
                    <a:lstStyle/>
                    <a:p>
                      <a:pPr rtl="1"/>
                      <a:endParaRPr lang="ar-IQ"/>
                    </a:p>
                  </a:txBody>
                  <a:tcPr/>
                </a:tc>
                <a:tc vMerge="1">
                  <a:txBody>
                    <a:bodyPr/>
                    <a:lstStyle/>
                    <a:p>
                      <a:pPr rtl="1"/>
                      <a:endParaRPr lang="ar-IQ"/>
                    </a:p>
                  </a:txBody>
                  <a:tcPr/>
                </a:tc>
                <a:tc vMerge="1">
                  <a:txBody>
                    <a:bodyPr/>
                    <a:lstStyle/>
                    <a:p>
                      <a:pPr rtl="1"/>
                      <a:endParaRPr lang="ar-IQ"/>
                    </a:p>
                  </a:txBody>
                  <a:tcPr/>
                </a:tc>
                <a:tc>
                  <a:txBody>
                    <a:bodyPr/>
                    <a:lstStyle/>
                    <a:p>
                      <a:pPr algn="just" rtl="0">
                        <a:lnSpc>
                          <a:spcPct val="115000"/>
                        </a:lnSpc>
                        <a:spcAft>
                          <a:spcPts val="0"/>
                        </a:spcAft>
                      </a:pPr>
                      <a:endParaRPr lang="en-US" sz="1200">
                        <a:effectLst/>
                        <a:latin typeface="Times New Roman"/>
                        <a:ea typeface="Calibri"/>
                        <a:cs typeface="Arial"/>
                      </a:endParaRPr>
                    </a:p>
                  </a:txBody>
                  <a:tcPr marL="68580" marR="68580" marT="0" marB="0"/>
                </a:tc>
                <a:tc>
                  <a:txBody>
                    <a:bodyPr/>
                    <a:lstStyle/>
                    <a:p>
                      <a:pPr algn="just" rtl="0">
                        <a:lnSpc>
                          <a:spcPct val="115000"/>
                        </a:lnSpc>
                        <a:spcAft>
                          <a:spcPts val="0"/>
                        </a:spcAft>
                      </a:pPr>
                      <a:endParaRPr lang="en-US" sz="1200" dirty="0">
                        <a:effectLst/>
                        <a:latin typeface="Times New Roman"/>
                        <a:ea typeface="Calibri"/>
                        <a:cs typeface="Arial"/>
                      </a:endParaRPr>
                    </a:p>
                  </a:txBody>
                  <a:tcPr marL="68580" marR="68580" marT="0" marB="0"/>
                </a:tc>
              </a:tr>
              <a:tr h="2123678">
                <a:tc>
                  <a:txBody>
                    <a:bodyPr/>
                    <a:lstStyle/>
                    <a:p>
                      <a:pPr marL="71755" algn="ctr" rtl="0">
                        <a:lnSpc>
                          <a:spcPct val="115000"/>
                        </a:lnSpc>
                        <a:spcAft>
                          <a:spcPts val="0"/>
                        </a:spcAft>
                      </a:pPr>
                      <a:r>
                        <a:rPr lang="en-US" sz="2000" dirty="0">
                          <a:solidFill>
                            <a:srgbClr val="FFFF00"/>
                          </a:solidFill>
                          <a:effectLst/>
                          <a:latin typeface="Times New Roman" pitchFamily="18" charset="0"/>
                          <a:cs typeface="Times New Roman" pitchFamily="18" charset="0"/>
                        </a:rPr>
                        <a:t>Conclusion </a:t>
                      </a:r>
                      <a:endParaRPr lang="en-US" sz="2000" dirty="0">
                        <a:solidFill>
                          <a:srgbClr val="FFFF00"/>
                        </a:solidFill>
                        <a:effectLst/>
                        <a:latin typeface="Times New Roman" pitchFamily="18" charset="0"/>
                        <a:ea typeface="Calibri"/>
                        <a:cs typeface="Times New Roman" pitchFamily="18" charset="0"/>
                      </a:endParaRPr>
                    </a:p>
                  </a:txBody>
                  <a:tcPr marL="68580" marR="68580" marT="0" marB="0" vert="vert270"/>
                </a:tc>
                <a:tc gridSpan="4">
                  <a:txBody>
                    <a:bodyPr/>
                    <a:lstStyle/>
                    <a:p>
                      <a:pPr algn="l" rtl="1">
                        <a:lnSpc>
                          <a:spcPct val="115000"/>
                        </a:lnSpc>
                        <a:spcAft>
                          <a:spcPts val="0"/>
                        </a:spcAft>
                      </a:pPr>
                      <a:r>
                        <a:rPr lang="en-US" sz="1600" b="1" dirty="0">
                          <a:effectLst/>
                          <a:latin typeface="Times New Roman" pitchFamily="18" charset="0"/>
                          <a:cs typeface="Times New Roman" pitchFamily="18" charset="0"/>
                        </a:rPr>
                        <a:t>The entrance represents the most important architectural elements in the formation of the traditional façade because it is located in the front of the façade, which in turn determines the organization of the elements of the façade within the various levels. The entrance is an opening between( 1m-1.2m)  , and its height is between( 160m – 180m ) </a:t>
                      </a:r>
                    </a:p>
                    <a:p>
                      <a:pPr algn="just" rtl="0">
                        <a:lnSpc>
                          <a:spcPct val="115000"/>
                        </a:lnSpc>
                        <a:spcAft>
                          <a:spcPts val="0"/>
                        </a:spcAft>
                      </a:pPr>
                      <a:r>
                        <a:rPr lang="en-US" sz="1600" b="1" dirty="0">
                          <a:effectLst/>
                          <a:latin typeface="Times New Roman" pitchFamily="18" charset="0"/>
                          <a:cs typeface="Times New Roman" pitchFamily="18" charset="0"/>
                        </a:rPr>
                        <a:t>The entrance doors are made of the finest types of wood and are known as wood door</a:t>
                      </a:r>
                      <a:r>
                        <a:rPr lang="en-US" sz="1200" b="1" dirty="0">
                          <a:effectLst/>
                        </a:rPr>
                        <a:t>.</a:t>
                      </a:r>
                      <a:endParaRPr lang="en-US" sz="1100" b="1" dirty="0">
                        <a:effectLst/>
                        <a:latin typeface="Calibri"/>
                        <a:ea typeface="Calibri"/>
                        <a:cs typeface="Arial"/>
                      </a:endParaRPr>
                    </a:p>
                  </a:txBody>
                  <a:tcPr marL="68580" marR="68580" marT="0" marB="0"/>
                </a:tc>
                <a:tc hMerge="1">
                  <a:txBody>
                    <a:bodyPr/>
                    <a:lstStyle/>
                    <a:p>
                      <a:pPr rtl="1"/>
                      <a:endParaRPr lang="ar-IQ"/>
                    </a:p>
                  </a:txBody>
                  <a:tcPr/>
                </a:tc>
                <a:tc hMerge="1">
                  <a:txBody>
                    <a:bodyPr/>
                    <a:lstStyle/>
                    <a:p>
                      <a:pPr rtl="1"/>
                      <a:endParaRPr lang="ar-IQ"/>
                    </a:p>
                  </a:txBody>
                  <a:tcPr/>
                </a:tc>
                <a:tc hMerge="1">
                  <a:txBody>
                    <a:bodyPr/>
                    <a:lstStyle/>
                    <a:p>
                      <a:pPr rtl="1"/>
                      <a:endParaRPr lang="ar-IQ"/>
                    </a:p>
                  </a:txBody>
                  <a:tcPr/>
                </a:tc>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66846752"/>
              </p:ext>
            </p:extLst>
          </p:nvPr>
        </p:nvGraphicFramePr>
        <p:xfrm>
          <a:off x="6948264" y="2780928"/>
          <a:ext cx="1171575" cy="1543050"/>
        </p:xfrm>
        <a:graphic>
          <a:graphicData uri="http://schemas.openxmlformats.org/presentationml/2006/ole">
            <mc:AlternateContent xmlns:mc="http://schemas.openxmlformats.org/markup-compatibility/2006">
              <mc:Choice xmlns:v="urn:schemas-microsoft-com:vml" Requires="v">
                <p:oleObj spid="_x0000_s17445" name="Bitmap Image" r:id="rId4" imgW="1514686" imgH="2000000" progId="Paint.Picture">
                  <p:embed/>
                </p:oleObj>
              </mc:Choice>
              <mc:Fallback>
                <p:oleObj name="Bitmap Image" r:id="rId4" imgW="1514686" imgH="2000000"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2780928"/>
                        <a:ext cx="1171575" cy="1543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99476488"/>
              </p:ext>
            </p:extLst>
          </p:nvPr>
        </p:nvGraphicFramePr>
        <p:xfrm>
          <a:off x="5292080" y="2564904"/>
          <a:ext cx="1233264" cy="1728192"/>
        </p:xfrm>
        <a:graphic>
          <a:graphicData uri="http://schemas.openxmlformats.org/presentationml/2006/ole">
            <mc:AlternateContent xmlns:mc="http://schemas.openxmlformats.org/markup-compatibility/2006">
              <mc:Choice xmlns:v="urn:schemas-microsoft-com:vml" Requires="v">
                <p:oleObj spid="_x0000_s17446" name="Bitmap Image" r:id="rId6" imgW="2962689" imgH="4172532" progId="Paint.Picture">
                  <p:embed/>
                </p:oleObj>
              </mc:Choice>
              <mc:Fallback>
                <p:oleObj name="Bitmap Image" r:id="rId6" imgW="2962689" imgH="4172532"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080" y="2564904"/>
                        <a:ext cx="1233264" cy="172819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2103823"/>
              </p:ext>
            </p:extLst>
          </p:nvPr>
        </p:nvGraphicFramePr>
        <p:xfrm>
          <a:off x="6876256" y="980728"/>
          <a:ext cx="1238250" cy="1657350"/>
        </p:xfrm>
        <a:graphic>
          <a:graphicData uri="http://schemas.openxmlformats.org/presentationml/2006/ole">
            <mc:AlternateContent xmlns:mc="http://schemas.openxmlformats.org/markup-compatibility/2006">
              <mc:Choice xmlns:v="urn:schemas-microsoft-com:vml" Requires="v">
                <p:oleObj spid="_x0000_s17447" name="Bitmap Image" r:id="rId8" imgW="1238423" imgH="1657581" progId="Paint.Picture">
                  <p:embed/>
                </p:oleObj>
              </mc:Choice>
              <mc:Fallback>
                <p:oleObj name="Bitmap Image" r:id="rId8" imgW="1238423" imgH="1657581" progId="Paint.Picture">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6256" y="980728"/>
                        <a:ext cx="1238250" cy="165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284408918"/>
              </p:ext>
            </p:extLst>
          </p:nvPr>
        </p:nvGraphicFramePr>
        <p:xfrm>
          <a:off x="5292080" y="1052736"/>
          <a:ext cx="1295400" cy="1409700"/>
        </p:xfrm>
        <a:graphic>
          <a:graphicData uri="http://schemas.openxmlformats.org/presentationml/2006/ole">
            <mc:AlternateContent xmlns:mc="http://schemas.openxmlformats.org/markup-compatibility/2006">
              <mc:Choice xmlns:v="urn:schemas-microsoft-com:vml" Requires="v">
                <p:oleObj spid="_x0000_s17448" name="Bitmap Image" r:id="rId10" imgW="1295238" imgH="1409897" progId="Paint.Picture">
                  <p:embed/>
                </p:oleObj>
              </mc:Choice>
              <mc:Fallback>
                <p:oleObj name="Bitmap Image" r:id="rId10" imgW="1295238" imgH="1409897" progId="Paint.Picture">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2080" y="1052736"/>
                        <a:ext cx="1295400" cy="140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54677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2214058903"/>
              </p:ext>
            </p:extLst>
          </p:nvPr>
        </p:nvGraphicFramePr>
        <p:xfrm>
          <a:off x="330060" y="548679"/>
          <a:ext cx="7965643" cy="3081535"/>
        </p:xfrm>
        <a:graphic>
          <a:graphicData uri="http://schemas.openxmlformats.org/drawingml/2006/table">
            <a:tbl>
              <a:tblPr firstRow="1" firstCol="1" bandRow="1">
                <a:tableStyleId>{5C22544A-7EE6-4342-B048-85BDC9FD1C3A}</a:tableStyleId>
              </a:tblPr>
              <a:tblGrid>
                <a:gridCol w="516292"/>
                <a:gridCol w="516292"/>
                <a:gridCol w="2951735"/>
                <a:gridCol w="1990662"/>
                <a:gridCol w="1990662"/>
              </a:tblGrid>
              <a:tr h="321458">
                <a:tc>
                  <a:txBody>
                    <a:bodyPr/>
                    <a:lstStyle/>
                    <a:p>
                      <a:pPr algn="just" rtl="0">
                        <a:lnSpc>
                          <a:spcPct val="115000"/>
                        </a:lnSpc>
                        <a:spcAft>
                          <a:spcPts val="0"/>
                        </a:spcAft>
                      </a:pPr>
                      <a:r>
                        <a:rPr lang="en-US" sz="1100" dirty="0">
                          <a:effectLst/>
                        </a:rPr>
                        <a:t>No</a:t>
                      </a:r>
                      <a:endParaRPr lang="en-US" sz="1000" dirty="0">
                        <a:effectLst/>
                        <a:latin typeface="Calibri"/>
                        <a:ea typeface="Calibri"/>
                        <a:cs typeface="Arial"/>
                      </a:endParaRPr>
                    </a:p>
                  </a:txBody>
                  <a:tcPr marL="63776" marR="63776" marT="0" marB="0"/>
                </a:tc>
                <a:tc>
                  <a:txBody>
                    <a:bodyPr/>
                    <a:lstStyle/>
                    <a:p>
                      <a:pPr algn="just" rtl="0">
                        <a:lnSpc>
                          <a:spcPct val="115000"/>
                        </a:lnSpc>
                        <a:spcAft>
                          <a:spcPts val="0"/>
                        </a:spcAft>
                      </a:pPr>
                      <a:r>
                        <a:rPr lang="en-US" sz="1100">
                          <a:effectLst/>
                        </a:rPr>
                        <a:t>item</a:t>
                      </a:r>
                      <a:endParaRPr lang="en-US" sz="1000">
                        <a:effectLst/>
                        <a:latin typeface="Calibri"/>
                        <a:ea typeface="Calibri"/>
                        <a:cs typeface="Arial"/>
                      </a:endParaRPr>
                    </a:p>
                  </a:txBody>
                  <a:tcPr marL="63776" marR="63776" marT="0" marB="0"/>
                </a:tc>
                <a:tc>
                  <a:txBody>
                    <a:bodyPr/>
                    <a:lstStyle/>
                    <a:p>
                      <a:pPr algn="just" rtl="0">
                        <a:lnSpc>
                          <a:spcPct val="115000"/>
                        </a:lnSpc>
                        <a:spcAft>
                          <a:spcPts val="0"/>
                        </a:spcAft>
                      </a:pPr>
                      <a:r>
                        <a:rPr lang="en-US" sz="1100">
                          <a:effectLst/>
                        </a:rPr>
                        <a:t>Description </a:t>
                      </a:r>
                      <a:endParaRPr lang="en-US" sz="1000">
                        <a:effectLst/>
                        <a:latin typeface="Calibri"/>
                        <a:ea typeface="Calibri"/>
                        <a:cs typeface="Arial"/>
                      </a:endParaRPr>
                    </a:p>
                  </a:txBody>
                  <a:tcPr marL="63776" marR="63776" marT="0" marB="0"/>
                </a:tc>
                <a:tc gridSpan="2">
                  <a:txBody>
                    <a:bodyPr/>
                    <a:lstStyle/>
                    <a:p>
                      <a:pPr algn="just" rtl="0">
                        <a:lnSpc>
                          <a:spcPct val="115000"/>
                        </a:lnSpc>
                        <a:spcAft>
                          <a:spcPts val="0"/>
                        </a:spcAft>
                      </a:pPr>
                      <a:r>
                        <a:rPr lang="en-US" sz="1100" dirty="0">
                          <a:effectLst/>
                        </a:rPr>
                        <a:t> </a:t>
                      </a:r>
                      <a:endParaRPr lang="en-US" sz="1000" dirty="0">
                        <a:effectLst/>
                        <a:latin typeface="Calibri"/>
                        <a:ea typeface="Calibri"/>
                        <a:cs typeface="Arial"/>
                      </a:endParaRPr>
                    </a:p>
                  </a:txBody>
                  <a:tcPr marL="63776" marR="63776" marT="0" marB="0"/>
                </a:tc>
                <a:tc hMerge="1">
                  <a:txBody>
                    <a:bodyPr/>
                    <a:lstStyle/>
                    <a:p>
                      <a:pPr rtl="1"/>
                      <a:endParaRPr lang="ar-IQ"/>
                    </a:p>
                  </a:txBody>
                  <a:tcPr/>
                </a:tc>
              </a:tr>
              <a:tr h="938010">
                <a:tc rowSpan="2">
                  <a:txBody>
                    <a:bodyPr/>
                    <a:lstStyle/>
                    <a:p>
                      <a:pPr algn="ctr" rtl="0">
                        <a:lnSpc>
                          <a:spcPct val="115000"/>
                        </a:lnSpc>
                        <a:spcAft>
                          <a:spcPts val="0"/>
                        </a:spcAft>
                      </a:pPr>
                      <a:endParaRPr lang="en-US" sz="1000" dirty="0">
                        <a:effectLst/>
                        <a:latin typeface="Calibri"/>
                        <a:ea typeface="Calibri"/>
                        <a:cs typeface="Arial"/>
                      </a:endParaRPr>
                    </a:p>
                  </a:txBody>
                  <a:tcPr marL="63776" marR="63776" marT="0" marB="0" anchor="ctr"/>
                </a:tc>
                <a:tc rowSpan="2">
                  <a:txBody>
                    <a:bodyPr/>
                    <a:lstStyle/>
                    <a:p>
                      <a:pPr algn="ctr" rtl="0">
                        <a:lnSpc>
                          <a:spcPct val="115000"/>
                        </a:lnSpc>
                        <a:spcAft>
                          <a:spcPts val="0"/>
                        </a:spcAft>
                      </a:pPr>
                      <a:r>
                        <a:rPr lang="en-US" sz="1100" dirty="0">
                          <a:effectLst/>
                        </a:rPr>
                        <a:t> </a:t>
                      </a:r>
                      <a:endParaRPr lang="en-US" sz="1000" dirty="0">
                        <a:effectLst/>
                      </a:endParaRPr>
                    </a:p>
                    <a:p>
                      <a:pPr algn="ctr" rtl="0">
                        <a:lnSpc>
                          <a:spcPct val="115000"/>
                        </a:lnSpc>
                        <a:spcAft>
                          <a:spcPts val="0"/>
                        </a:spcAft>
                      </a:pPr>
                      <a:r>
                        <a:rPr lang="en-US" sz="2000" dirty="0">
                          <a:effectLst/>
                        </a:rPr>
                        <a:t>Windows</a:t>
                      </a:r>
                      <a:endParaRPr lang="en-US" sz="2000" dirty="0">
                        <a:effectLst/>
                        <a:latin typeface="Calibri"/>
                        <a:ea typeface="Calibri"/>
                        <a:cs typeface="Arial"/>
                      </a:endParaRPr>
                    </a:p>
                  </a:txBody>
                  <a:tcPr marL="63776" marR="63776" marT="0" marB="0" vert="vert270" anchor="ctr"/>
                </a:tc>
                <a:tc rowSpan="2">
                  <a:txBody>
                    <a:bodyPr/>
                    <a:lstStyle/>
                    <a:p>
                      <a:pPr algn="just" rtl="0">
                        <a:lnSpc>
                          <a:spcPct val="115000"/>
                        </a:lnSpc>
                        <a:spcAft>
                          <a:spcPts val="0"/>
                        </a:spcAft>
                      </a:pPr>
                      <a:r>
                        <a:rPr lang="en-US" sz="1100" dirty="0">
                          <a:effectLst/>
                        </a:rPr>
                        <a:t> </a:t>
                      </a:r>
                      <a:endParaRPr lang="en-US" sz="1000" dirty="0">
                        <a:effectLst/>
                      </a:endParaRPr>
                    </a:p>
                    <a:p>
                      <a:pPr algn="l" rtl="0">
                        <a:lnSpc>
                          <a:spcPct val="115000"/>
                        </a:lnSpc>
                        <a:spcAft>
                          <a:spcPts val="0"/>
                        </a:spcAft>
                      </a:pPr>
                      <a:r>
                        <a:rPr lang="en-US" sz="2000" dirty="0">
                          <a:effectLst/>
                          <a:latin typeface="Times New Roman" pitchFamily="18" charset="0"/>
                          <a:cs typeface="Times New Roman" pitchFamily="18" charset="0"/>
                        </a:rPr>
                        <a:t>The window is divided into three main parts (nodes, nets and spikes). The window may contain all or part of these elements</a:t>
                      </a:r>
                      <a:r>
                        <a:rPr lang="en-US" sz="1100" dirty="0">
                          <a:effectLst/>
                        </a:rPr>
                        <a:t>.</a:t>
                      </a:r>
                      <a:endParaRPr lang="en-US" sz="1000" dirty="0">
                        <a:effectLst/>
                        <a:latin typeface="Calibri"/>
                        <a:ea typeface="Calibri"/>
                        <a:cs typeface="Arial"/>
                      </a:endParaRPr>
                    </a:p>
                  </a:txBody>
                  <a:tcPr marL="63776" marR="63776" marT="0" marB="0"/>
                </a:tc>
                <a:tc>
                  <a:txBody>
                    <a:bodyPr/>
                    <a:lstStyle/>
                    <a:p>
                      <a:pPr algn="just" rtl="0">
                        <a:lnSpc>
                          <a:spcPct val="115000"/>
                        </a:lnSpc>
                        <a:spcAft>
                          <a:spcPts val="0"/>
                        </a:spcAft>
                      </a:pPr>
                      <a:r>
                        <a:rPr lang="ar-SA" sz="1100">
                          <a:effectLst/>
                        </a:rPr>
                        <a:t> </a:t>
                      </a:r>
                      <a:endParaRPr lang="en-US" sz="1000">
                        <a:effectLst/>
                        <a:latin typeface="Calibri"/>
                        <a:ea typeface="Calibri"/>
                        <a:cs typeface="Arial"/>
                      </a:endParaRPr>
                    </a:p>
                  </a:txBody>
                  <a:tcPr marL="63776" marR="63776" marT="0" marB="0"/>
                </a:tc>
                <a:tc>
                  <a:txBody>
                    <a:bodyPr/>
                    <a:lstStyle/>
                    <a:p>
                      <a:pPr algn="just" rtl="0">
                        <a:lnSpc>
                          <a:spcPct val="115000"/>
                        </a:lnSpc>
                        <a:spcAft>
                          <a:spcPts val="0"/>
                        </a:spcAft>
                      </a:pPr>
                      <a:r>
                        <a:rPr lang="ar-SA" sz="1100">
                          <a:effectLst/>
                        </a:rPr>
                        <a:t> </a:t>
                      </a:r>
                      <a:endParaRPr lang="en-US" sz="1000">
                        <a:effectLst/>
                        <a:latin typeface="Calibri"/>
                        <a:ea typeface="Calibri"/>
                        <a:cs typeface="Arial"/>
                      </a:endParaRPr>
                    </a:p>
                  </a:txBody>
                  <a:tcPr marL="63776" marR="63776" marT="0" marB="0"/>
                </a:tc>
              </a:tr>
              <a:tr h="1822067">
                <a:tc vMerge="1">
                  <a:txBody>
                    <a:bodyPr/>
                    <a:lstStyle/>
                    <a:p>
                      <a:pPr rtl="1"/>
                      <a:endParaRPr lang="ar-IQ"/>
                    </a:p>
                  </a:txBody>
                  <a:tcPr/>
                </a:tc>
                <a:tc vMerge="1">
                  <a:txBody>
                    <a:bodyPr/>
                    <a:lstStyle/>
                    <a:p>
                      <a:pPr rtl="1"/>
                      <a:endParaRPr lang="ar-IQ"/>
                    </a:p>
                  </a:txBody>
                  <a:tcPr/>
                </a:tc>
                <a:tc vMerge="1">
                  <a:txBody>
                    <a:bodyPr/>
                    <a:lstStyle/>
                    <a:p>
                      <a:pPr rtl="1"/>
                      <a:endParaRPr lang="ar-IQ"/>
                    </a:p>
                  </a:txBody>
                  <a:tcPr/>
                </a:tc>
                <a:tc>
                  <a:txBody>
                    <a:bodyPr/>
                    <a:lstStyle/>
                    <a:p>
                      <a:pPr algn="just" rtl="0">
                        <a:lnSpc>
                          <a:spcPct val="115000"/>
                        </a:lnSpc>
                        <a:spcAft>
                          <a:spcPts val="0"/>
                        </a:spcAft>
                      </a:pPr>
                      <a:endParaRPr lang="en-US" sz="1100">
                        <a:effectLst/>
                        <a:latin typeface="Times New Roman"/>
                        <a:ea typeface="Calibri"/>
                        <a:cs typeface="Arial"/>
                      </a:endParaRPr>
                    </a:p>
                  </a:txBody>
                  <a:tcPr marL="63776" marR="63776" marT="0" marB="0"/>
                </a:tc>
                <a:tc>
                  <a:txBody>
                    <a:bodyPr/>
                    <a:lstStyle/>
                    <a:p>
                      <a:pPr algn="just" rtl="0">
                        <a:lnSpc>
                          <a:spcPct val="115000"/>
                        </a:lnSpc>
                        <a:spcAft>
                          <a:spcPts val="0"/>
                        </a:spcAft>
                      </a:pPr>
                      <a:endParaRPr lang="en-US" sz="1100" dirty="0">
                        <a:effectLst/>
                        <a:latin typeface="Times New Roman"/>
                        <a:ea typeface="Calibri"/>
                        <a:cs typeface="Arial"/>
                      </a:endParaRPr>
                    </a:p>
                  </a:txBody>
                  <a:tcPr marL="63776" marR="63776" marT="0" marB="0"/>
                </a:tc>
              </a:tr>
            </a:tbl>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733394890"/>
              </p:ext>
            </p:extLst>
          </p:nvPr>
        </p:nvGraphicFramePr>
        <p:xfrm>
          <a:off x="4391558" y="836712"/>
          <a:ext cx="1773125" cy="1296144"/>
        </p:xfrm>
        <a:graphic>
          <a:graphicData uri="http://schemas.openxmlformats.org/presentationml/2006/ole">
            <mc:AlternateContent xmlns:mc="http://schemas.openxmlformats.org/markup-compatibility/2006">
              <mc:Choice xmlns:v="urn:schemas-microsoft-com:vml" Requires="v">
                <p:oleObj spid="_x0000_s14389" name="Bitmap Image" r:id="rId4" imgW="1628571" imgH="1190476" progId="Paint.Picture">
                  <p:embed/>
                </p:oleObj>
              </mc:Choice>
              <mc:Fallback>
                <p:oleObj name="Bitmap Image" r:id="rId4" imgW="1628571" imgH="1190476"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1558" y="836712"/>
                        <a:ext cx="1773125" cy="1296144"/>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68151874"/>
              </p:ext>
            </p:extLst>
          </p:nvPr>
        </p:nvGraphicFramePr>
        <p:xfrm>
          <a:off x="6516216" y="2276872"/>
          <a:ext cx="1685925" cy="1257300"/>
        </p:xfrm>
        <a:graphic>
          <a:graphicData uri="http://schemas.openxmlformats.org/presentationml/2006/ole">
            <mc:AlternateContent xmlns:mc="http://schemas.openxmlformats.org/markup-compatibility/2006">
              <mc:Choice xmlns:v="urn:schemas-microsoft-com:vml" Requires="v">
                <p:oleObj spid="_x0000_s14390" name="Bitmap Image" r:id="rId6" imgW="1685714" imgH="1257476" progId="Paint.Picture">
                  <p:embed/>
                </p:oleObj>
              </mc:Choice>
              <mc:Fallback>
                <p:oleObj name="Bitmap Image" r:id="rId6" imgW="1685714" imgH="1257476" progId="Paint.Pictur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2276872"/>
                        <a:ext cx="1685925"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08198824"/>
              </p:ext>
            </p:extLst>
          </p:nvPr>
        </p:nvGraphicFramePr>
        <p:xfrm>
          <a:off x="4535908" y="2257425"/>
          <a:ext cx="1699544" cy="1171575"/>
        </p:xfrm>
        <a:graphic>
          <a:graphicData uri="http://schemas.openxmlformats.org/presentationml/2006/ole">
            <mc:AlternateContent xmlns:mc="http://schemas.openxmlformats.org/markup-compatibility/2006">
              <mc:Choice xmlns:v="urn:schemas-microsoft-com:vml" Requires="v">
                <p:oleObj spid="_x0000_s14391" name="Bitmap Image" r:id="rId8" imgW="2095793" imgH="1171429" progId="Paint.Picture">
                  <p:embed/>
                </p:oleObj>
              </mc:Choice>
              <mc:Fallback>
                <p:oleObj name="Bitmap Image" r:id="rId8" imgW="2095793" imgH="1171429" progId="Paint.Picture">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5908" y="2257425"/>
                        <a:ext cx="1699544" cy="1171575"/>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55237585"/>
              </p:ext>
            </p:extLst>
          </p:nvPr>
        </p:nvGraphicFramePr>
        <p:xfrm>
          <a:off x="6588224" y="908720"/>
          <a:ext cx="1609725" cy="1238250"/>
        </p:xfrm>
        <a:graphic>
          <a:graphicData uri="http://schemas.openxmlformats.org/presentationml/2006/ole">
            <mc:AlternateContent xmlns:mc="http://schemas.openxmlformats.org/markup-compatibility/2006">
              <mc:Choice xmlns:v="urn:schemas-microsoft-com:vml" Requires="v">
                <p:oleObj spid="_x0000_s14392" name="Bitmap Image" r:id="rId10" imgW="1609524" imgH="1238423" progId="Paint.Picture">
                  <p:embed/>
                </p:oleObj>
              </mc:Choice>
              <mc:Fallback>
                <p:oleObj name="Bitmap Image" r:id="rId10" imgW="1609524" imgH="1238423" progId="Paint.Picture">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908720"/>
                        <a:ext cx="1609725" cy="1238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330060" y="87014"/>
            <a:ext cx="3299301" cy="461665"/>
          </a:xfrm>
          <a:prstGeom prst="rect">
            <a:avLst/>
          </a:prstGeom>
        </p:spPr>
        <p:txBody>
          <a:bodyPr wrap="none">
            <a:spAutoFit/>
          </a:bodyPr>
          <a:lstStyle/>
          <a:p>
            <a:pPr algn="l"/>
            <a:r>
              <a:rPr lang="en-US" sz="2400" b="1" dirty="0" smtClean="0">
                <a:solidFill>
                  <a:srgbClr val="FFFF00"/>
                </a:solidFill>
                <a:latin typeface="Times New Roman" pitchFamily="18" charset="0"/>
                <a:cs typeface="Times New Roman" pitchFamily="18" charset="0"/>
              </a:rPr>
              <a:t>Building windows types</a:t>
            </a:r>
            <a:endParaRPr lang="ar-IQ" sz="2400" b="1" dirty="0">
              <a:solidFill>
                <a:srgbClr val="FFFF00"/>
              </a:solidFill>
              <a:latin typeface="Times New Roman" pitchFamily="18" charset="0"/>
              <a:cs typeface="Times New Roman"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417866806"/>
              </p:ext>
            </p:extLst>
          </p:nvPr>
        </p:nvGraphicFramePr>
        <p:xfrm>
          <a:off x="326814" y="3933056"/>
          <a:ext cx="8064896" cy="2809945"/>
        </p:xfrm>
        <a:graphic>
          <a:graphicData uri="http://schemas.openxmlformats.org/drawingml/2006/table">
            <a:tbl>
              <a:tblPr firstRow="1" firstCol="1" bandRow="1">
                <a:tableStyleId>{5C22544A-7EE6-4342-B048-85BDC9FD1C3A}</a:tableStyleId>
              </a:tblPr>
              <a:tblGrid>
                <a:gridCol w="540373"/>
                <a:gridCol w="2710380"/>
                <a:gridCol w="4814143"/>
              </a:tblGrid>
              <a:tr h="282320">
                <a:tc>
                  <a:txBody>
                    <a:bodyPr/>
                    <a:lstStyle/>
                    <a:p>
                      <a:pPr algn="just" rtl="0">
                        <a:lnSpc>
                          <a:spcPct val="115000"/>
                        </a:lnSpc>
                        <a:spcAft>
                          <a:spcPts val="0"/>
                        </a:spcAft>
                      </a:pPr>
                      <a:r>
                        <a:rPr lang="en-US" sz="1200" dirty="0">
                          <a:effectLst/>
                        </a:rPr>
                        <a:t>No. </a:t>
                      </a:r>
                      <a:endParaRPr lang="en-US" sz="1100" dirty="0">
                        <a:effectLst/>
                        <a:latin typeface="Calibri"/>
                        <a:ea typeface="Calibri"/>
                        <a:cs typeface="Arial"/>
                      </a:endParaRPr>
                    </a:p>
                  </a:txBody>
                  <a:tcPr marL="68580" marR="68580" marT="0" marB="0"/>
                </a:tc>
                <a:tc>
                  <a:txBody>
                    <a:bodyPr/>
                    <a:lstStyle/>
                    <a:p>
                      <a:pPr algn="just" rtl="0">
                        <a:lnSpc>
                          <a:spcPct val="115000"/>
                        </a:lnSpc>
                        <a:spcAft>
                          <a:spcPts val="0"/>
                        </a:spcAft>
                      </a:pPr>
                      <a:r>
                        <a:rPr lang="en-US" sz="1200">
                          <a:effectLst/>
                        </a:rPr>
                        <a:t>Item </a:t>
                      </a:r>
                      <a:endParaRPr lang="en-US" sz="1100">
                        <a:effectLst/>
                        <a:latin typeface="Calibri"/>
                        <a:ea typeface="Calibri"/>
                        <a:cs typeface="Arial"/>
                      </a:endParaRPr>
                    </a:p>
                  </a:txBody>
                  <a:tcPr marL="68580" marR="68580" marT="0" marB="0"/>
                </a:tc>
                <a:tc>
                  <a:txBody>
                    <a:bodyPr/>
                    <a:lstStyle/>
                    <a:p>
                      <a:pPr algn="just" rtl="0">
                        <a:lnSpc>
                          <a:spcPct val="115000"/>
                        </a:lnSpc>
                        <a:spcAft>
                          <a:spcPts val="0"/>
                        </a:spcAft>
                      </a:pPr>
                      <a:r>
                        <a:rPr lang="en-US" sz="1200">
                          <a:effectLst/>
                        </a:rPr>
                        <a:t> </a:t>
                      </a:r>
                      <a:endParaRPr lang="en-US" sz="1100">
                        <a:effectLst/>
                        <a:latin typeface="Calibri"/>
                        <a:ea typeface="Calibri"/>
                        <a:cs typeface="Arial"/>
                      </a:endParaRPr>
                    </a:p>
                  </a:txBody>
                  <a:tcPr marL="68580" marR="68580" marT="0" marB="0"/>
                </a:tc>
              </a:tr>
              <a:tr h="1265753">
                <a:tc>
                  <a:txBody>
                    <a:bodyPr/>
                    <a:lstStyle/>
                    <a:p>
                      <a:pPr algn="just" rtl="0">
                        <a:lnSpc>
                          <a:spcPct val="115000"/>
                        </a:lnSpc>
                        <a:spcAft>
                          <a:spcPts val="0"/>
                        </a:spcAft>
                      </a:pPr>
                      <a:r>
                        <a:rPr lang="en-US" sz="1200">
                          <a:effectLst/>
                        </a:rPr>
                        <a:t>1</a:t>
                      </a:r>
                      <a:endParaRPr lang="en-US" sz="1100">
                        <a:effectLst/>
                        <a:latin typeface="Calibri"/>
                        <a:ea typeface="Calibri"/>
                        <a:cs typeface="Arial"/>
                      </a:endParaRPr>
                    </a:p>
                  </a:txBody>
                  <a:tcPr marL="68580" marR="68580" marT="0" marB="0"/>
                </a:tc>
                <a:tc>
                  <a:txBody>
                    <a:bodyPr/>
                    <a:lstStyle/>
                    <a:p>
                      <a:pPr algn="just" rtl="0">
                        <a:lnSpc>
                          <a:spcPct val="115000"/>
                        </a:lnSpc>
                        <a:spcAft>
                          <a:spcPts val="0"/>
                        </a:spcAft>
                      </a:pPr>
                      <a:r>
                        <a:rPr lang="en-US" sz="1800" dirty="0">
                          <a:effectLst/>
                          <a:latin typeface="Times New Roman" pitchFamily="18" charset="0"/>
                          <a:cs typeface="Times New Roman" pitchFamily="18" charset="0"/>
                        </a:rPr>
                        <a:t>Windows with shutters</a:t>
                      </a:r>
                      <a:r>
                        <a:rPr lang="en-US" sz="1200" dirty="0">
                          <a:effectLst/>
                          <a:latin typeface="Times New Roman" pitchFamily="18" charset="0"/>
                          <a:cs typeface="Times New Roman" pitchFamily="18" charset="0"/>
                        </a:rPr>
                        <a:t>:</a:t>
                      </a:r>
                      <a:endParaRPr lang="en-US" sz="1100" dirty="0">
                        <a:effectLst/>
                        <a:latin typeface="Times New Roman" pitchFamily="18" charset="0"/>
                        <a:ea typeface="Calibri"/>
                        <a:cs typeface="Times New Roman" pitchFamily="18" charset="0"/>
                      </a:endParaRPr>
                    </a:p>
                  </a:txBody>
                  <a:tcPr marL="68580" marR="68580" marT="0" marB="0"/>
                </a:tc>
                <a:tc>
                  <a:txBody>
                    <a:bodyPr/>
                    <a:lstStyle/>
                    <a:p>
                      <a:pPr algn="just" rtl="0">
                        <a:lnSpc>
                          <a:spcPct val="115000"/>
                        </a:lnSpc>
                        <a:spcAft>
                          <a:spcPts val="0"/>
                        </a:spcAft>
                      </a:pPr>
                      <a:r>
                        <a:rPr lang="en-US" sz="1200">
                          <a:effectLst/>
                        </a:rPr>
                        <a:t>  </a:t>
                      </a:r>
                      <a:endParaRPr lang="en-US" sz="1200">
                        <a:effectLst/>
                        <a:latin typeface="Times New Roman"/>
                        <a:ea typeface="Calibri"/>
                        <a:cs typeface="Arial"/>
                      </a:endParaRPr>
                    </a:p>
                  </a:txBody>
                  <a:tcPr marL="68580" marR="68580" marT="0" marB="0"/>
                </a:tc>
              </a:tr>
              <a:tr h="1224136">
                <a:tc>
                  <a:txBody>
                    <a:bodyPr/>
                    <a:lstStyle/>
                    <a:p>
                      <a:pPr marL="71755" algn="just" rtl="0">
                        <a:lnSpc>
                          <a:spcPct val="115000"/>
                        </a:lnSpc>
                        <a:spcAft>
                          <a:spcPts val="0"/>
                        </a:spcAft>
                      </a:pPr>
                      <a:r>
                        <a:rPr lang="en-US" sz="1800" dirty="0">
                          <a:effectLst/>
                          <a:latin typeface="Times New Roman" pitchFamily="18" charset="0"/>
                          <a:cs typeface="Times New Roman" pitchFamily="18" charset="0"/>
                        </a:rPr>
                        <a:t>Conclusion</a:t>
                      </a:r>
                      <a:endParaRPr lang="en-US" sz="1800" dirty="0">
                        <a:effectLst/>
                        <a:latin typeface="Times New Roman" pitchFamily="18" charset="0"/>
                        <a:ea typeface="Calibri"/>
                        <a:cs typeface="Times New Roman" pitchFamily="18" charset="0"/>
                      </a:endParaRPr>
                    </a:p>
                  </a:txBody>
                  <a:tcPr marL="68580" marR="68580" marT="0" marB="0" vert="vert270"/>
                </a:tc>
                <a:tc gridSpan="2">
                  <a:txBody>
                    <a:bodyPr/>
                    <a:lstStyle/>
                    <a:p>
                      <a:pPr algn="just" rtl="0">
                        <a:lnSpc>
                          <a:spcPct val="115000"/>
                        </a:lnSpc>
                        <a:spcAft>
                          <a:spcPts val="0"/>
                        </a:spcAft>
                      </a:pPr>
                      <a:r>
                        <a:rPr lang="en-US" sz="1800" dirty="0">
                          <a:effectLst/>
                          <a:latin typeface="Times New Roman" pitchFamily="18" charset="0"/>
                          <a:cs typeface="Times New Roman" pitchFamily="18" charset="0"/>
                        </a:rPr>
                        <a:t>The shutters give flexibility and control in climatic conditions. They also help privacy. The nets may contain two or more doors. The shutters protect the window from weather fluctuations, close when the rain is opened, and open when needed for ventilation and lighting</a:t>
                      </a:r>
                      <a:r>
                        <a:rPr lang="en-US" sz="1200" dirty="0">
                          <a:effectLst/>
                        </a:rPr>
                        <a:t>.</a:t>
                      </a:r>
                      <a:endParaRPr lang="en-US" sz="1100" dirty="0">
                        <a:effectLst/>
                        <a:latin typeface="Calibri"/>
                        <a:ea typeface="Calibri"/>
                        <a:cs typeface="Arial"/>
                      </a:endParaRPr>
                    </a:p>
                  </a:txBody>
                  <a:tcPr marL="68580" marR="68580" marT="0" marB="0"/>
                </a:tc>
                <a:tc hMerge="1">
                  <a:txBody>
                    <a:bodyPr/>
                    <a:lstStyle/>
                    <a:p>
                      <a:pPr rtl="1"/>
                      <a:endParaRPr lang="ar-IQ"/>
                    </a:p>
                  </a:txBody>
                  <a:tcPr/>
                </a:tc>
              </a:tr>
            </a:tbl>
          </a:graphicData>
        </a:graphic>
      </p:graphicFrame>
      <p:pic>
        <p:nvPicPr>
          <p:cNvPr id="14353" name="Picture 28" descr="Description: C:\Users\Lenovo\Desktop\صور محلات قديمة 1\IMG_039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59600" y="4149080"/>
            <a:ext cx="2125159" cy="14127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Object 16"/>
          <p:cNvGraphicFramePr>
            <a:graphicFrameLocks noChangeAspect="1"/>
          </p:cNvGraphicFramePr>
          <p:nvPr>
            <p:extLst>
              <p:ext uri="{D42A27DB-BD31-4B8C-83A1-F6EECF244321}">
                <p14:modId xmlns:p14="http://schemas.microsoft.com/office/powerpoint/2010/main" val="181098428"/>
              </p:ext>
            </p:extLst>
          </p:nvPr>
        </p:nvGraphicFramePr>
        <p:xfrm>
          <a:off x="6876256" y="4007343"/>
          <a:ext cx="1020856" cy="1554485"/>
        </p:xfrm>
        <a:graphic>
          <a:graphicData uri="http://schemas.openxmlformats.org/presentationml/2006/ole">
            <mc:AlternateContent xmlns:mc="http://schemas.openxmlformats.org/markup-compatibility/2006">
              <mc:Choice xmlns:v="urn:schemas-microsoft-com:vml" Requires="v">
                <p:oleObj spid="_x0000_s14393" name="Bitmap Image" r:id="rId13" imgW="2400635" imgH="3657143" progId="Paint.Picture">
                  <p:embed/>
                </p:oleObj>
              </mc:Choice>
              <mc:Fallback>
                <p:oleObj name="Bitmap Image" r:id="rId13" imgW="2400635" imgH="3657143" progId="Paint.Picture">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76256" y="4007343"/>
                        <a:ext cx="1020856" cy="1554485"/>
                      </a:xfrm>
                      <a:prstGeom prst="rect">
                        <a:avLst/>
                      </a:prstGeom>
                      <a:noFill/>
                    </p:spPr>
                  </p:pic>
                </p:oleObj>
              </mc:Fallback>
            </mc:AlternateContent>
          </a:graphicData>
        </a:graphic>
      </p:graphicFrame>
    </p:spTree>
    <p:extLst>
      <p:ext uri="{BB962C8B-B14F-4D97-AF65-F5344CB8AC3E}">
        <p14:creationId xmlns:p14="http://schemas.microsoft.com/office/powerpoint/2010/main" val="1054677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10"/>
          <p:cNvGraphicFramePr>
            <a:graphicFrameLocks noGrp="1"/>
          </p:cNvGraphicFramePr>
          <p:nvPr>
            <p:extLst>
              <p:ext uri="{D42A27DB-BD31-4B8C-83A1-F6EECF244321}">
                <p14:modId xmlns:p14="http://schemas.microsoft.com/office/powerpoint/2010/main" val="636100038"/>
              </p:ext>
            </p:extLst>
          </p:nvPr>
        </p:nvGraphicFramePr>
        <p:xfrm>
          <a:off x="611472" y="109261"/>
          <a:ext cx="7848872" cy="6748739"/>
        </p:xfrm>
        <a:graphic>
          <a:graphicData uri="http://schemas.openxmlformats.org/drawingml/2006/table">
            <a:tbl>
              <a:tblPr firstRow="1" firstCol="1" bandRow="1">
                <a:tableStyleId>{5C22544A-7EE6-4342-B048-85BDC9FD1C3A}</a:tableStyleId>
              </a:tblPr>
              <a:tblGrid>
                <a:gridCol w="525898"/>
                <a:gridCol w="3506550"/>
                <a:gridCol w="3816424"/>
              </a:tblGrid>
              <a:tr h="279304">
                <a:tc>
                  <a:txBody>
                    <a:bodyPr/>
                    <a:lstStyle/>
                    <a:p>
                      <a:pPr algn="just" rtl="0">
                        <a:lnSpc>
                          <a:spcPct val="115000"/>
                        </a:lnSpc>
                        <a:spcAft>
                          <a:spcPts val="0"/>
                        </a:spcAft>
                      </a:pPr>
                      <a:r>
                        <a:rPr lang="en-US" sz="1200" dirty="0">
                          <a:effectLst/>
                        </a:rPr>
                        <a:t>No. </a:t>
                      </a:r>
                      <a:endParaRPr lang="en-US" sz="1100" dirty="0">
                        <a:effectLst/>
                        <a:latin typeface="Calibri"/>
                        <a:ea typeface="Calibri"/>
                        <a:cs typeface="Arial"/>
                      </a:endParaRPr>
                    </a:p>
                  </a:txBody>
                  <a:tcPr marL="68580" marR="68580" marT="0" marB="0"/>
                </a:tc>
                <a:tc>
                  <a:txBody>
                    <a:bodyPr/>
                    <a:lstStyle/>
                    <a:p>
                      <a:pPr algn="just" rtl="0">
                        <a:lnSpc>
                          <a:spcPct val="115000"/>
                        </a:lnSpc>
                        <a:spcAft>
                          <a:spcPts val="0"/>
                        </a:spcAft>
                      </a:pPr>
                      <a:r>
                        <a:rPr lang="en-US" sz="1200">
                          <a:effectLst/>
                        </a:rPr>
                        <a:t>Item </a:t>
                      </a:r>
                      <a:endParaRPr lang="en-US" sz="1100">
                        <a:effectLst/>
                        <a:latin typeface="Calibri"/>
                        <a:ea typeface="Calibri"/>
                        <a:cs typeface="Arial"/>
                      </a:endParaRPr>
                    </a:p>
                  </a:txBody>
                  <a:tcPr marL="68580" marR="68580" marT="0" marB="0"/>
                </a:tc>
                <a:tc>
                  <a:txBody>
                    <a:bodyPr/>
                    <a:lstStyle/>
                    <a:p>
                      <a:pPr algn="just" rtl="0">
                        <a:lnSpc>
                          <a:spcPct val="115000"/>
                        </a:lnSpc>
                        <a:spcAft>
                          <a:spcPts val="0"/>
                        </a:spcAft>
                      </a:pPr>
                      <a:r>
                        <a:rPr lang="en-US" sz="1200" dirty="0">
                          <a:effectLst/>
                        </a:rPr>
                        <a:t> </a:t>
                      </a:r>
                      <a:endParaRPr lang="en-US" sz="1100" dirty="0">
                        <a:effectLst/>
                        <a:latin typeface="Calibri"/>
                        <a:ea typeface="Calibri"/>
                        <a:cs typeface="Arial"/>
                      </a:endParaRPr>
                    </a:p>
                  </a:txBody>
                  <a:tcPr marL="68580" marR="68580" marT="0" marB="0"/>
                </a:tc>
              </a:tr>
              <a:tr h="2949444">
                <a:tc>
                  <a:txBody>
                    <a:bodyPr/>
                    <a:lstStyle/>
                    <a:p>
                      <a:pPr algn="just" rtl="0">
                        <a:lnSpc>
                          <a:spcPct val="115000"/>
                        </a:lnSpc>
                        <a:spcAft>
                          <a:spcPts val="0"/>
                        </a:spcAft>
                      </a:pPr>
                      <a:r>
                        <a:rPr lang="en-US" sz="2000" dirty="0">
                          <a:effectLst/>
                        </a:rPr>
                        <a:t>A</a:t>
                      </a:r>
                      <a:endParaRPr lang="en-US" sz="2000" dirty="0">
                        <a:effectLst/>
                        <a:latin typeface="Calibri"/>
                        <a:ea typeface="Calibri"/>
                        <a:cs typeface="Arial"/>
                      </a:endParaRPr>
                    </a:p>
                  </a:txBody>
                  <a:tcPr marL="68580" marR="68580" marT="0" marB="0"/>
                </a:tc>
                <a:tc>
                  <a:txBody>
                    <a:bodyPr/>
                    <a:lstStyle/>
                    <a:p>
                      <a:pPr algn="just" rtl="0">
                        <a:lnSpc>
                          <a:spcPct val="115000"/>
                        </a:lnSpc>
                        <a:spcAft>
                          <a:spcPts val="0"/>
                        </a:spcAft>
                      </a:pPr>
                      <a:r>
                        <a:rPr lang="en-US" sz="1800" dirty="0">
                          <a:effectLst/>
                          <a:latin typeface="Times New Roman" pitchFamily="18" charset="0"/>
                          <a:cs typeface="Times New Roman" pitchFamily="18" charset="0"/>
                        </a:rPr>
                        <a:t>Large windows: Used on the upper floors, especially in the reception rooms, and has several functions, they allow access to a large amount of light and enjoy the landscape and allow access to solar radiation</a:t>
                      </a:r>
                    </a:p>
                    <a:p>
                      <a:pPr algn="just" rtl="0">
                        <a:lnSpc>
                          <a:spcPct val="115000"/>
                        </a:lnSpc>
                        <a:spcAft>
                          <a:spcPts val="0"/>
                        </a:spcAft>
                      </a:pPr>
                      <a:r>
                        <a:rPr lang="en-US" sz="1800" dirty="0">
                          <a:effectLst/>
                          <a:latin typeface="Times New Roman" pitchFamily="18" charset="0"/>
                          <a:cs typeface="Times New Roman" pitchFamily="18" charset="0"/>
                        </a:rPr>
                        <a:t> </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algn="just" rtl="0">
                        <a:lnSpc>
                          <a:spcPct val="115000"/>
                        </a:lnSpc>
                        <a:spcAft>
                          <a:spcPts val="0"/>
                        </a:spcAft>
                      </a:pPr>
                      <a:r>
                        <a:rPr lang="en-US" sz="1200" dirty="0">
                          <a:effectLst/>
                        </a:rPr>
                        <a:t>  </a:t>
                      </a:r>
                      <a:endParaRPr lang="en-US" sz="1100" dirty="0">
                        <a:effectLst/>
                        <a:latin typeface="Calibri"/>
                        <a:ea typeface="Calibri"/>
                        <a:cs typeface="Arial"/>
                      </a:endParaRPr>
                    </a:p>
                  </a:txBody>
                  <a:tcPr marL="68580" marR="68580" marT="0" marB="0"/>
                </a:tc>
              </a:tr>
              <a:tr h="3519991">
                <a:tc>
                  <a:txBody>
                    <a:bodyPr/>
                    <a:lstStyle/>
                    <a:p>
                      <a:pPr algn="just" rtl="0">
                        <a:lnSpc>
                          <a:spcPct val="115000"/>
                        </a:lnSpc>
                        <a:spcAft>
                          <a:spcPts val="0"/>
                        </a:spcAft>
                      </a:pPr>
                      <a:r>
                        <a:rPr lang="en-US" sz="2000" dirty="0">
                          <a:effectLst/>
                        </a:rPr>
                        <a:t>B</a:t>
                      </a:r>
                      <a:endParaRPr lang="en-US" sz="2000" dirty="0">
                        <a:effectLst/>
                        <a:latin typeface="Calibri"/>
                        <a:ea typeface="Calibri"/>
                        <a:cs typeface="Arial"/>
                      </a:endParaRPr>
                    </a:p>
                  </a:txBody>
                  <a:tcPr marL="68580" marR="68580" marT="0" marB="0"/>
                </a:tc>
                <a:tc>
                  <a:txBody>
                    <a:bodyPr/>
                    <a:lstStyle/>
                    <a:p>
                      <a:pPr algn="just" rtl="0">
                        <a:lnSpc>
                          <a:spcPct val="115000"/>
                        </a:lnSpc>
                        <a:spcAft>
                          <a:spcPts val="0"/>
                        </a:spcAft>
                      </a:pPr>
                      <a:r>
                        <a:rPr lang="en-US" sz="1800" dirty="0">
                          <a:effectLst/>
                          <a:latin typeface="Times New Roman" pitchFamily="18" charset="0"/>
                          <a:cs typeface="Times New Roman" pitchFamily="18" charset="0"/>
                        </a:rPr>
                        <a:t>The window is a rectangular window with a rectangular lattice. The lower part of the window The purpose of this part Is the ventilation, and there are these types of windows in the upper roles that need to light more, and this type of windows is one of the distinctive elements of the local architecture in the city.</a:t>
                      </a:r>
                    </a:p>
                    <a:p>
                      <a:pPr algn="just" rtl="0">
                        <a:lnSpc>
                          <a:spcPct val="115000"/>
                        </a:lnSpc>
                        <a:spcAft>
                          <a:spcPts val="0"/>
                        </a:spcAft>
                      </a:pPr>
                      <a:r>
                        <a:rPr lang="en-US" sz="1800" dirty="0">
                          <a:effectLst/>
                          <a:latin typeface="Times New Roman" pitchFamily="18" charset="0"/>
                          <a:cs typeface="Times New Roman" pitchFamily="18" charset="0"/>
                        </a:rPr>
                        <a:t> </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algn="just" rtl="0">
                        <a:lnSpc>
                          <a:spcPct val="115000"/>
                        </a:lnSpc>
                        <a:spcAft>
                          <a:spcPts val="0"/>
                        </a:spcAft>
                      </a:pPr>
                      <a:r>
                        <a:rPr lang="en-US" sz="1200" dirty="0">
                          <a:effectLst/>
                        </a:rPr>
                        <a:t>    </a:t>
                      </a:r>
                    </a:p>
                    <a:p>
                      <a:pPr algn="just" rtl="0">
                        <a:lnSpc>
                          <a:spcPct val="115000"/>
                        </a:lnSpc>
                        <a:spcAft>
                          <a:spcPts val="0"/>
                        </a:spcAft>
                      </a:pPr>
                      <a:r>
                        <a:rPr lang="en-US" sz="1200" dirty="0">
                          <a:effectLst/>
                        </a:rPr>
                        <a:t> </a:t>
                      </a:r>
                      <a:endParaRPr lang="en-US" sz="1100" dirty="0">
                        <a:effectLst/>
                      </a:endParaRPr>
                    </a:p>
                    <a:p>
                      <a:pPr algn="just" rtl="0">
                        <a:lnSpc>
                          <a:spcPct val="115000"/>
                        </a:lnSpc>
                        <a:spcAft>
                          <a:spcPts val="0"/>
                        </a:spcAft>
                      </a:pPr>
                      <a:r>
                        <a:rPr lang="en-US" sz="1200" dirty="0">
                          <a:effectLst/>
                        </a:rPr>
                        <a:t> </a:t>
                      </a:r>
                      <a:endParaRPr lang="en-US" sz="1100" dirty="0">
                        <a:effectLst/>
                        <a:latin typeface="Calibri"/>
                        <a:ea typeface="Calibri"/>
                        <a:cs typeface="Arial"/>
                      </a:endParaRPr>
                    </a:p>
                  </a:txBody>
                  <a:tcPr marL="68580" marR="68580" marT="0" marB="0"/>
                </a:tc>
              </a:tr>
            </a:tbl>
          </a:graphicData>
        </a:graphic>
      </p:graphicFrame>
      <p:pic>
        <p:nvPicPr>
          <p:cNvPr id="12308" name="Picture 41" descr="Description: C:\Users\Lenovo\Desktop\صور ئاكرى6\صور محلات قديمة\DSC002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738" y="793552"/>
            <a:ext cx="3089076" cy="2059384"/>
          </a:xfrm>
          <a:prstGeom prst="rect">
            <a:avLst/>
          </a:prstGeom>
          <a:noFill/>
          <a:extLst>
            <a:ext uri="{909E8E84-426E-40DD-AFC4-6F175D3DCCD1}">
              <a14:hiddenFill xmlns:a14="http://schemas.microsoft.com/office/drawing/2010/main">
                <a:solidFill>
                  <a:srgbClr val="FFFFFF"/>
                </a:solidFill>
              </a14:hiddenFill>
            </a:ext>
          </a:extLst>
        </p:spPr>
      </p:pic>
      <p:pic>
        <p:nvPicPr>
          <p:cNvPr id="12307" name="Picture 42" descr="Description: C:\Users\Lenovo\Desktop\صور ئاكرى 2\DSC00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3717032"/>
            <a:ext cx="1544538" cy="2054787"/>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44" descr="Description: C:\Users\Lenovo\Desktop\صور ئاكرى 2\DSC001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2255" y="3706391"/>
            <a:ext cx="1555006" cy="206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3706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1559315100"/>
              </p:ext>
            </p:extLst>
          </p:nvPr>
        </p:nvGraphicFramePr>
        <p:xfrm>
          <a:off x="1043608" y="82389"/>
          <a:ext cx="7344815" cy="6693221"/>
        </p:xfrm>
        <a:graphic>
          <a:graphicData uri="http://schemas.openxmlformats.org/drawingml/2006/table">
            <a:tbl>
              <a:tblPr firstRow="1" firstCol="1" bandRow="1">
                <a:tableStyleId>{5C22544A-7EE6-4342-B048-85BDC9FD1C3A}</a:tableStyleId>
              </a:tblPr>
              <a:tblGrid>
                <a:gridCol w="492125"/>
                <a:gridCol w="4044378"/>
                <a:gridCol w="2808312"/>
              </a:tblGrid>
              <a:tr h="2726754">
                <a:tc>
                  <a:txBody>
                    <a:bodyPr/>
                    <a:lstStyle/>
                    <a:p>
                      <a:pPr algn="just" rtl="0">
                        <a:lnSpc>
                          <a:spcPct val="115000"/>
                        </a:lnSpc>
                        <a:spcAft>
                          <a:spcPts val="0"/>
                        </a:spcAft>
                      </a:pPr>
                      <a:r>
                        <a:rPr lang="en-US" sz="2000" dirty="0">
                          <a:effectLst/>
                        </a:rPr>
                        <a:t>C</a:t>
                      </a:r>
                      <a:endParaRPr lang="en-US" sz="2000" dirty="0">
                        <a:effectLst/>
                        <a:latin typeface="Calibri"/>
                        <a:ea typeface="Calibri"/>
                        <a:cs typeface="Arial"/>
                      </a:endParaRPr>
                    </a:p>
                  </a:txBody>
                  <a:tcPr marL="68580" marR="68580" marT="0" marB="0"/>
                </a:tc>
                <a:tc>
                  <a:txBody>
                    <a:bodyPr/>
                    <a:lstStyle/>
                    <a:p>
                      <a:pPr algn="just" rtl="0">
                        <a:lnSpc>
                          <a:spcPct val="115000"/>
                        </a:lnSpc>
                        <a:spcAft>
                          <a:spcPts val="0"/>
                        </a:spcAft>
                      </a:pPr>
                      <a:r>
                        <a:rPr lang="en-US" sz="1800" dirty="0">
                          <a:effectLst/>
                          <a:latin typeface="Times New Roman" pitchFamily="18" charset="0"/>
                          <a:cs typeface="Times New Roman" pitchFamily="18" charset="0"/>
                        </a:rPr>
                        <a:t>A small opening located at a higher level of windows and in a double or individual on both sides of the contract for the window and the purpose of the job to sign in a high level of air regeneration in the interior spaces.</a:t>
                      </a:r>
                    </a:p>
                    <a:p>
                      <a:pPr algn="just" rtl="0">
                        <a:lnSpc>
                          <a:spcPct val="115000"/>
                        </a:lnSpc>
                        <a:spcAft>
                          <a:spcPts val="0"/>
                        </a:spcAft>
                      </a:pPr>
                      <a:r>
                        <a:rPr lang="en-US" sz="1200" dirty="0">
                          <a:effectLst/>
                        </a:rPr>
                        <a:t> </a:t>
                      </a:r>
                      <a:endParaRPr lang="en-US" sz="11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1200" dirty="0">
                          <a:effectLst/>
                        </a:rPr>
                        <a:t> </a:t>
                      </a:r>
                      <a:endParaRPr lang="en-US" sz="1200" dirty="0">
                        <a:effectLst/>
                        <a:latin typeface="Times New Roman"/>
                        <a:ea typeface="Calibri"/>
                        <a:cs typeface="Arial"/>
                      </a:endParaRPr>
                    </a:p>
                  </a:txBody>
                  <a:tcPr marL="68580" marR="68580" marT="0" marB="0"/>
                </a:tc>
              </a:tr>
              <a:tr h="3966467">
                <a:tc>
                  <a:txBody>
                    <a:bodyPr/>
                    <a:lstStyle/>
                    <a:p>
                      <a:pPr algn="just" rtl="0">
                        <a:lnSpc>
                          <a:spcPct val="115000"/>
                        </a:lnSpc>
                        <a:spcAft>
                          <a:spcPts val="0"/>
                        </a:spcAft>
                      </a:pPr>
                      <a:r>
                        <a:rPr lang="en-US" sz="2000" dirty="0">
                          <a:effectLst/>
                        </a:rPr>
                        <a:t>D</a:t>
                      </a:r>
                      <a:endParaRPr lang="en-US" sz="2000" dirty="0">
                        <a:effectLst/>
                        <a:latin typeface="Calibri"/>
                        <a:ea typeface="Calibri"/>
                        <a:cs typeface="Arial"/>
                      </a:endParaRPr>
                    </a:p>
                  </a:txBody>
                  <a:tcPr marL="68580" marR="68580" marT="0" marB="0"/>
                </a:tc>
                <a:tc>
                  <a:txBody>
                    <a:bodyPr/>
                    <a:lstStyle/>
                    <a:p>
                      <a:pPr algn="just" rtl="0">
                        <a:lnSpc>
                          <a:spcPct val="115000"/>
                        </a:lnSpc>
                        <a:spcAft>
                          <a:spcPts val="0"/>
                        </a:spcAft>
                      </a:pPr>
                      <a:r>
                        <a:rPr lang="en-US" sz="1800" dirty="0">
                          <a:effectLst/>
                          <a:latin typeface="Times New Roman" pitchFamily="18" charset="0"/>
                          <a:cs typeface="Times New Roman" pitchFamily="18" charset="0"/>
                        </a:rPr>
                        <a:t>False windows False windows or false openings are hollow openings in the wall of about 0.5-0.0 m, consisting of two upper and lower parts or one part and the same dimensions of the above windows, It has two functions: the first is aesthetic, it works to break the boredom in the northern facades, and the second is functional, which is used as wall cabinets inside the rooms.</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algn="ctr" rtl="0">
                        <a:lnSpc>
                          <a:spcPct val="115000"/>
                        </a:lnSpc>
                        <a:spcAft>
                          <a:spcPts val="0"/>
                        </a:spcAft>
                      </a:pPr>
                      <a:endParaRPr lang="en-US" sz="1200" dirty="0">
                        <a:effectLst/>
                      </a:endParaRPr>
                    </a:p>
                    <a:p>
                      <a:pPr algn="l" rtl="0">
                        <a:lnSpc>
                          <a:spcPct val="115000"/>
                        </a:lnSpc>
                        <a:spcAft>
                          <a:spcPts val="0"/>
                        </a:spcAft>
                      </a:pPr>
                      <a:r>
                        <a:rPr lang="en-US" sz="1200" dirty="0">
                          <a:effectLst/>
                        </a:rPr>
                        <a:t> </a:t>
                      </a:r>
                      <a:endParaRPr lang="en-US" sz="1100" dirty="0">
                        <a:effectLst/>
                        <a:latin typeface="Calibri"/>
                        <a:ea typeface="Calibri"/>
                        <a:cs typeface="Arial"/>
                      </a:endParaRPr>
                    </a:p>
                  </a:txBody>
                  <a:tcPr marL="68580" marR="68580" marT="0" marB="0"/>
                </a:tc>
              </a:tr>
            </a:tbl>
          </a:graphicData>
        </a:graphic>
      </p:graphicFrame>
      <p:pic>
        <p:nvPicPr>
          <p:cNvPr id="13315" name="Picture 46" descr="Description: C:\Users\Lenovo\Desktop\صور ئاكرى 4\DSC001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208" y="679691"/>
            <a:ext cx="2126049" cy="159718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34" descr="Description: C:\Users\Lenovo\Desktop\صور ئاكرى 2\DSC0007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951" y="2852935"/>
            <a:ext cx="2105148" cy="15841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p:cNvGraphicFramePr>
            <a:graphicFrameLocks noChangeAspect="1"/>
          </p:cNvGraphicFramePr>
          <p:nvPr>
            <p:extLst>
              <p:ext uri="{D42A27DB-BD31-4B8C-83A1-F6EECF244321}">
                <p14:modId xmlns:p14="http://schemas.microsoft.com/office/powerpoint/2010/main" val="491513003"/>
              </p:ext>
            </p:extLst>
          </p:nvPr>
        </p:nvGraphicFramePr>
        <p:xfrm>
          <a:off x="5793266" y="4581128"/>
          <a:ext cx="2139666" cy="1512168"/>
        </p:xfrm>
        <a:graphic>
          <a:graphicData uri="http://schemas.openxmlformats.org/presentationml/2006/ole">
            <mc:AlternateContent xmlns:mc="http://schemas.openxmlformats.org/markup-compatibility/2006">
              <mc:Choice xmlns:v="urn:schemas-microsoft-com:vml" Requires="v">
                <p:oleObj spid="_x0000_s13322" name="Bitmap Image" r:id="rId6" imgW="1980952" imgH="1400000" progId="Paint.Picture">
                  <p:embed/>
                </p:oleObj>
              </mc:Choice>
              <mc:Fallback>
                <p:oleObj name="Bitmap Image" r:id="rId6" imgW="1980952" imgH="1400000"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3266" y="4581128"/>
                        <a:ext cx="2139666" cy="1512168"/>
                      </a:xfrm>
                      <a:prstGeom prst="rect">
                        <a:avLst/>
                      </a:prstGeom>
                      <a:noFill/>
                    </p:spPr>
                  </p:pic>
                </p:oleObj>
              </mc:Fallback>
            </mc:AlternateContent>
          </a:graphicData>
        </a:graphic>
      </p:graphicFrame>
    </p:spTree>
    <p:extLst>
      <p:ext uri="{BB962C8B-B14F-4D97-AF65-F5344CB8AC3E}">
        <p14:creationId xmlns:p14="http://schemas.microsoft.com/office/powerpoint/2010/main" val="16463706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512" y="116632"/>
            <a:ext cx="4836580" cy="461665"/>
          </a:xfrm>
          <a:prstGeom prst="rect">
            <a:avLst/>
          </a:prstGeom>
        </p:spPr>
        <p:txBody>
          <a:bodyPr wrap="none">
            <a:spAutoFit/>
          </a:bodyPr>
          <a:lstStyle/>
          <a:p>
            <a:pPr algn="l"/>
            <a:r>
              <a:rPr lang="en-US" sz="2400" b="1" dirty="0" smtClean="0">
                <a:solidFill>
                  <a:srgbClr val="FFFF00"/>
                </a:solidFill>
                <a:latin typeface="Times New Roman" pitchFamily="18" charset="0"/>
                <a:cs typeface="Times New Roman" pitchFamily="18" charset="0"/>
              </a:rPr>
              <a:t>Results </a:t>
            </a:r>
            <a:r>
              <a:rPr lang="en-US" sz="2400" b="1" dirty="0">
                <a:solidFill>
                  <a:srgbClr val="FFFF00"/>
                </a:solidFill>
                <a:latin typeface="Times New Roman" pitchFamily="18" charset="0"/>
                <a:cs typeface="Times New Roman" pitchFamily="18" charset="0"/>
              </a:rPr>
              <a:t>of </a:t>
            </a:r>
            <a:r>
              <a:rPr lang="en-US" sz="2400" b="1" dirty="0" smtClean="0">
                <a:solidFill>
                  <a:srgbClr val="FFFF00"/>
                </a:solidFill>
                <a:latin typeface="Times New Roman" pitchFamily="18" charset="0"/>
                <a:cs typeface="Times New Roman" pitchFamily="18" charset="0"/>
              </a:rPr>
              <a:t>the construction factors</a:t>
            </a:r>
            <a:endParaRPr lang="ar-IQ" sz="2400" b="1" dirty="0">
              <a:solidFill>
                <a:srgbClr val="FFFF00"/>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77088091"/>
              </p:ext>
            </p:extLst>
          </p:nvPr>
        </p:nvGraphicFramePr>
        <p:xfrm>
          <a:off x="107505" y="700946"/>
          <a:ext cx="7632847" cy="6022168"/>
        </p:xfrm>
        <a:graphic>
          <a:graphicData uri="http://schemas.openxmlformats.org/drawingml/2006/table">
            <a:tbl>
              <a:tblPr firstRow="1" firstCol="1" bandRow="1">
                <a:tableStyleId>{5C22544A-7EE6-4342-B048-85BDC9FD1C3A}</a:tableStyleId>
              </a:tblPr>
              <a:tblGrid>
                <a:gridCol w="2456523"/>
                <a:gridCol w="1926779"/>
                <a:gridCol w="3249545"/>
              </a:tblGrid>
              <a:tr h="285631">
                <a:tc>
                  <a:txBody>
                    <a:bodyPr/>
                    <a:lstStyle/>
                    <a:p>
                      <a:pPr algn="ctr" rtl="0">
                        <a:lnSpc>
                          <a:spcPct val="115000"/>
                        </a:lnSpc>
                        <a:spcAft>
                          <a:spcPts val="0"/>
                        </a:spcAft>
                      </a:pPr>
                      <a:r>
                        <a:rPr lang="en-US" sz="2000" dirty="0">
                          <a:effectLst/>
                          <a:latin typeface="Times New Roman" pitchFamily="18" charset="0"/>
                          <a:cs typeface="Times New Roman" pitchFamily="18" charset="0"/>
                        </a:rPr>
                        <a:t>Item </a:t>
                      </a:r>
                      <a:endParaRPr lang="en-US" sz="2000" dirty="0">
                        <a:effectLst/>
                        <a:latin typeface="Times New Roman" pitchFamily="18" charset="0"/>
                        <a:ea typeface="Calibri"/>
                        <a:cs typeface="Times New Roman" pitchFamily="18" charset="0"/>
                      </a:endParaRPr>
                    </a:p>
                  </a:txBody>
                  <a:tcPr marL="68580" marR="68580" marT="0" marB="0"/>
                </a:tc>
                <a:tc gridSpan="2">
                  <a:txBody>
                    <a:bodyPr/>
                    <a:lstStyle/>
                    <a:p>
                      <a:pPr algn="ctr" rtl="0">
                        <a:lnSpc>
                          <a:spcPct val="115000"/>
                        </a:lnSpc>
                        <a:spcAft>
                          <a:spcPts val="0"/>
                        </a:spcAft>
                      </a:pPr>
                      <a:r>
                        <a:rPr lang="en-US" sz="1200" dirty="0">
                          <a:effectLst/>
                        </a:rPr>
                        <a:t> </a:t>
                      </a:r>
                      <a:endParaRPr lang="en-US" sz="1100" dirty="0">
                        <a:effectLst/>
                        <a:latin typeface="Calibri"/>
                        <a:ea typeface="Calibri"/>
                        <a:cs typeface="Arial"/>
                      </a:endParaRPr>
                    </a:p>
                  </a:txBody>
                  <a:tcPr marL="68580" marR="68580" marT="0" marB="0"/>
                </a:tc>
                <a:tc hMerge="1">
                  <a:txBody>
                    <a:bodyPr/>
                    <a:lstStyle/>
                    <a:p>
                      <a:pPr rtl="1"/>
                      <a:endParaRPr lang="ar-IQ"/>
                    </a:p>
                  </a:txBody>
                  <a:tcPr/>
                </a:tc>
              </a:tr>
              <a:tr h="892437">
                <a:tc>
                  <a:txBody>
                    <a:bodyPr/>
                    <a:lstStyle/>
                    <a:p>
                      <a:pPr algn="l" rtl="1">
                        <a:lnSpc>
                          <a:spcPct val="115000"/>
                        </a:lnSpc>
                        <a:spcAft>
                          <a:spcPts val="0"/>
                        </a:spcAft>
                      </a:pPr>
                      <a:r>
                        <a:rPr lang="en-US" sz="1800" dirty="0">
                          <a:effectLst/>
                          <a:latin typeface="Times New Roman" pitchFamily="18" charset="0"/>
                          <a:cs typeface="Times New Roman" pitchFamily="18" charset="0"/>
                        </a:rPr>
                        <a:t>Use the sand </a:t>
                      </a:r>
                      <a:r>
                        <a:rPr lang="en-US" sz="1800" dirty="0" smtClean="0">
                          <a:effectLst/>
                          <a:latin typeface="Times New Roman" pitchFamily="18" charset="0"/>
                          <a:cs typeface="Times New Roman" pitchFamily="18" charset="0"/>
                        </a:rPr>
                        <a:t>roofs</a:t>
                      </a:r>
                      <a:endParaRPr lang="en-US" sz="1800" dirty="0">
                        <a:effectLst/>
                        <a:latin typeface="Times New Roman" pitchFamily="18" charset="0"/>
                        <a:cs typeface="Times New Roman" pitchFamily="18" charset="0"/>
                      </a:endParaRPr>
                    </a:p>
                  </a:txBody>
                  <a:tcPr marL="68580" marR="68580" marT="0" marB="0"/>
                </a:tc>
                <a:tc>
                  <a:txBody>
                    <a:bodyPr/>
                    <a:lstStyle/>
                    <a:p>
                      <a:pPr algn="ctr" rtl="0">
                        <a:lnSpc>
                          <a:spcPct val="115000"/>
                        </a:lnSpc>
                        <a:spcAft>
                          <a:spcPts val="0"/>
                        </a:spcAft>
                      </a:pPr>
                      <a:r>
                        <a:rPr lang="en-US" sz="1200">
                          <a:effectLst/>
                        </a:rPr>
                        <a:t> </a:t>
                      </a:r>
                      <a:endParaRPr lang="en-US" sz="1100">
                        <a:effectLst/>
                      </a:endParaRPr>
                    </a:p>
                    <a:p>
                      <a:pPr algn="ctr" rtl="0">
                        <a:lnSpc>
                          <a:spcPct val="115000"/>
                        </a:lnSpc>
                        <a:spcAft>
                          <a:spcPts val="0"/>
                        </a:spcAft>
                      </a:pPr>
                      <a:r>
                        <a:rPr lang="en-US" sz="1200">
                          <a:effectLst/>
                        </a:rPr>
                        <a:t> </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en-US" sz="1200" dirty="0">
                          <a:effectLst/>
                        </a:rPr>
                        <a:t> </a:t>
                      </a:r>
                      <a:endParaRPr lang="en-US" sz="1100" dirty="0">
                        <a:effectLst/>
                      </a:endParaRPr>
                    </a:p>
                    <a:p>
                      <a:pPr algn="l" rtl="0">
                        <a:lnSpc>
                          <a:spcPct val="115000"/>
                        </a:lnSpc>
                        <a:spcAft>
                          <a:spcPts val="0"/>
                        </a:spcAft>
                      </a:pPr>
                      <a:r>
                        <a:rPr lang="en-US" sz="1200" dirty="0">
                          <a:effectLst/>
                        </a:rPr>
                        <a:t> </a:t>
                      </a:r>
                      <a:endParaRPr lang="en-US" sz="1100" dirty="0">
                        <a:effectLst/>
                      </a:endParaRPr>
                    </a:p>
                    <a:p>
                      <a:pPr algn="ctr" rtl="0">
                        <a:lnSpc>
                          <a:spcPct val="115000"/>
                        </a:lnSpc>
                        <a:spcAft>
                          <a:spcPts val="0"/>
                        </a:spcAft>
                      </a:pPr>
                      <a:r>
                        <a:rPr lang="en-US" sz="1200" dirty="0">
                          <a:effectLst/>
                        </a:rPr>
                        <a:t> </a:t>
                      </a:r>
                      <a:endParaRPr lang="en-US" sz="1100" dirty="0">
                        <a:effectLst/>
                        <a:latin typeface="Calibri"/>
                        <a:ea typeface="Calibri"/>
                        <a:cs typeface="Arial"/>
                      </a:endParaRPr>
                    </a:p>
                  </a:txBody>
                  <a:tcPr marL="68580" marR="68580" marT="0" marB="0"/>
                </a:tc>
              </a:tr>
              <a:tr h="1330856">
                <a:tc>
                  <a:txBody>
                    <a:bodyPr/>
                    <a:lstStyle/>
                    <a:p>
                      <a:pPr algn="l" rtl="1">
                        <a:lnSpc>
                          <a:spcPct val="115000"/>
                        </a:lnSpc>
                        <a:spcAft>
                          <a:spcPts val="0"/>
                        </a:spcAft>
                      </a:pPr>
                      <a:r>
                        <a:rPr lang="en-US" sz="2000" dirty="0">
                          <a:effectLst/>
                          <a:latin typeface="Times New Roman" pitchFamily="18" charset="0"/>
                          <a:cs typeface="Times New Roman" pitchFamily="18" charset="0"/>
                        </a:rPr>
                        <a:t>Green roof</a:t>
                      </a:r>
                      <a:endParaRPr lang="en-US" sz="2000" dirty="0">
                        <a:effectLst/>
                        <a:latin typeface="Times New Roman" pitchFamily="18" charset="0"/>
                        <a:ea typeface="Calibri"/>
                        <a:cs typeface="Times New Roman" pitchFamily="18" charset="0"/>
                      </a:endParaRPr>
                    </a:p>
                  </a:txBody>
                  <a:tcPr marL="68580" marR="68580" marT="0" marB="0"/>
                </a:tc>
                <a:tc gridSpan="2">
                  <a:txBody>
                    <a:bodyPr/>
                    <a:lstStyle/>
                    <a:p>
                      <a:pPr algn="ctr" rtl="0">
                        <a:lnSpc>
                          <a:spcPct val="115000"/>
                        </a:lnSpc>
                        <a:spcAft>
                          <a:spcPts val="0"/>
                        </a:spcAft>
                      </a:pPr>
                      <a:endParaRPr lang="en-US" sz="1200">
                        <a:effectLst/>
                        <a:latin typeface="Times New Roman"/>
                        <a:ea typeface="Calibri"/>
                        <a:cs typeface="Arial"/>
                      </a:endParaRPr>
                    </a:p>
                  </a:txBody>
                  <a:tcPr marL="68580" marR="68580" marT="0" marB="0"/>
                </a:tc>
                <a:tc hMerge="1">
                  <a:txBody>
                    <a:bodyPr/>
                    <a:lstStyle/>
                    <a:p>
                      <a:pPr rtl="1"/>
                      <a:endParaRPr lang="ar-IQ"/>
                    </a:p>
                  </a:txBody>
                  <a:tcPr/>
                </a:tc>
              </a:tr>
              <a:tr h="3448355">
                <a:tc gridSpan="3">
                  <a:txBody>
                    <a:bodyPr/>
                    <a:lstStyle/>
                    <a:p>
                      <a:pPr algn="just" rtl="0">
                        <a:lnSpc>
                          <a:spcPct val="115000"/>
                        </a:lnSpc>
                        <a:spcAft>
                          <a:spcPts val="0"/>
                        </a:spcAft>
                      </a:pPr>
                      <a:r>
                        <a:rPr lang="en-US" sz="1800" b="1" dirty="0">
                          <a:effectLst/>
                          <a:latin typeface="Times New Roman" pitchFamily="18" charset="0"/>
                          <a:cs typeface="Times New Roman" pitchFamily="18" charset="0"/>
                        </a:rPr>
                        <a:t>Spread legs of the trees which are resistant to the weight to divide the space to be into small areas then put anther legs in different direction, which are wooden chunks of a diameter smaller than the first and then put a substance composed of local soil added to the straw is soft and then harden after the drought where the small gaps fill between the ribs and then Local sandy soils are added with a certain thickness and usually a slight slope to prevent rainwater accumulation. </a:t>
                      </a:r>
                      <a:r>
                        <a:rPr lang="en-US" sz="2000" b="1" spc="15" dirty="0">
                          <a:solidFill>
                            <a:srgbClr val="FF0000"/>
                          </a:solidFill>
                          <a:effectLst/>
                          <a:latin typeface="Times New Roman" pitchFamily="18" charset="0"/>
                          <a:cs typeface="Times New Roman" pitchFamily="18" charset="0"/>
                        </a:rPr>
                        <a:t>The roofs of the buildings are flat and covered from wood and thatch beam. </a:t>
                      </a:r>
                      <a:r>
                        <a:rPr lang="en-US" sz="2000" b="1" dirty="0">
                          <a:solidFill>
                            <a:srgbClr val="FF0000"/>
                          </a:solidFill>
                          <a:effectLst/>
                          <a:latin typeface="Times New Roman" pitchFamily="18" charset="0"/>
                          <a:cs typeface="Times New Roman" pitchFamily="18" charset="0"/>
                        </a:rPr>
                        <a:t>All these materials have a natural thermal insulation </a:t>
                      </a:r>
                      <a:r>
                        <a:rPr lang="en-US" sz="2000" b="1" dirty="0" smtClean="0">
                          <a:solidFill>
                            <a:srgbClr val="FF0000"/>
                          </a:solidFill>
                          <a:effectLst/>
                          <a:latin typeface="Times New Roman" pitchFamily="18" charset="0"/>
                          <a:cs typeface="Times New Roman" pitchFamily="18" charset="0"/>
                        </a:rPr>
                        <a:t>ability.</a:t>
                      </a:r>
                      <a:endParaRPr lang="en-US" sz="2000" b="1" dirty="0">
                        <a:solidFill>
                          <a:srgbClr val="FF0000"/>
                        </a:solidFill>
                        <a:effectLst/>
                        <a:latin typeface="Times New Roman" pitchFamily="18" charset="0"/>
                        <a:cs typeface="Times New Roman" pitchFamily="18" charset="0"/>
                      </a:endParaRPr>
                    </a:p>
                    <a:p>
                      <a:pPr algn="ctr" rtl="0">
                        <a:lnSpc>
                          <a:spcPct val="115000"/>
                        </a:lnSpc>
                        <a:spcAft>
                          <a:spcPts val="0"/>
                        </a:spcAft>
                      </a:pPr>
                      <a:r>
                        <a:rPr lang="en-US" sz="1200" dirty="0">
                          <a:effectLst/>
                        </a:rPr>
                        <a:t> </a:t>
                      </a:r>
                      <a:endParaRPr lang="en-US" sz="1100" dirty="0">
                        <a:effectLst/>
                        <a:latin typeface="Calibri"/>
                        <a:ea typeface="Calibri"/>
                        <a:cs typeface="Arial"/>
                      </a:endParaRPr>
                    </a:p>
                  </a:txBody>
                  <a:tcPr marL="68580" marR="68580" marT="0" marB="0"/>
                </a:tc>
                <a:tc hMerge="1">
                  <a:txBody>
                    <a:bodyPr/>
                    <a:lstStyle/>
                    <a:p>
                      <a:pPr rtl="1"/>
                      <a:endParaRPr lang="ar-IQ"/>
                    </a:p>
                  </a:txBody>
                  <a:tcPr/>
                </a:tc>
                <a:tc hMerge="1">
                  <a:txBody>
                    <a:bodyPr/>
                    <a:lstStyle/>
                    <a:p>
                      <a:pPr rtl="1"/>
                      <a:endParaRPr lang="ar-IQ"/>
                    </a:p>
                  </a:txBody>
                  <a:tcPr/>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86783243"/>
              </p:ext>
            </p:extLst>
          </p:nvPr>
        </p:nvGraphicFramePr>
        <p:xfrm>
          <a:off x="2771799" y="1268760"/>
          <a:ext cx="2388971" cy="1944216"/>
        </p:xfrm>
        <a:graphic>
          <a:graphicData uri="http://schemas.openxmlformats.org/presentationml/2006/ole">
            <mc:AlternateContent xmlns:mc="http://schemas.openxmlformats.org/markup-compatibility/2006">
              <mc:Choice xmlns:v="urn:schemas-microsoft-com:vml" Requires="v">
                <p:oleObj spid="_x0000_s18445" name="Bitmap Image" r:id="rId4" imgW="13342857" imgH="8352381" progId="Paint.Picture">
                  <p:embed/>
                </p:oleObj>
              </mc:Choice>
              <mc:Fallback>
                <p:oleObj name="Bitmap Image" r:id="rId4" imgW="13342857" imgH="8352381"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99" y="1268760"/>
                        <a:ext cx="2388971" cy="1944216"/>
                      </a:xfrm>
                      <a:prstGeom prst="rect">
                        <a:avLst/>
                      </a:prstGeom>
                      <a:noFill/>
                    </p:spPr>
                  </p:pic>
                </p:oleObj>
              </mc:Fallback>
            </mc:AlternateContent>
          </a:graphicData>
        </a:graphic>
      </p:graphicFrame>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080" y="1340768"/>
            <a:ext cx="2448272"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0286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3528" y="112820"/>
            <a:ext cx="2801601" cy="461665"/>
          </a:xfrm>
          <a:prstGeom prst="rect">
            <a:avLst/>
          </a:prstGeom>
        </p:spPr>
        <p:txBody>
          <a:bodyPr wrap="none">
            <a:spAutoFit/>
          </a:bodyPr>
          <a:lstStyle/>
          <a:p>
            <a:r>
              <a:rPr lang="en-US" sz="2400" b="1" dirty="0">
                <a:solidFill>
                  <a:srgbClr val="FFFF00"/>
                </a:solidFill>
                <a:latin typeface="Times New Roman" pitchFamily="18" charset="0"/>
                <a:cs typeface="Times New Roman" pitchFamily="18" charset="0"/>
              </a:rPr>
              <a:t>results of Materials </a:t>
            </a:r>
            <a:endParaRPr lang="ar-IQ" sz="2400" b="1" dirty="0">
              <a:solidFill>
                <a:srgbClr val="FFFF00"/>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75159446"/>
              </p:ext>
            </p:extLst>
          </p:nvPr>
        </p:nvGraphicFramePr>
        <p:xfrm>
          <a:off x="6761" y="584446"/>
          <a:ext cx="6666175" cy="3364992"/>
        </p:xfrm>
        <a:graphic>
          <a:graphicData uri="http://schemas.openxmlformats.org/drawingml/2006/table">
            <a:tbl>
              <a:tblPr firstRow="1" firstCol="1" bandRow="1">
                <a:tableStyleId>{5C22544A-7EE6-4342-B048-85BDC9FD1C3A}</a:tableStyleId>
              </a:tblPr>
              <a:tblGrid>
                <a:gridCol w="407542"/>
                <a:gridCol w="3768922"/>
                <a:gridCol w="196991"/>
                <a:gridCol w="2292720"/>
              </a:tblGrid>
              <a:tr h="2232248">
                <a:tc>
                  <a:txBody>
                    <a:bodyPr/>
                    <a:lstStyle/>
                    <a:p>
                      <a:pPr algn="ctr" rtl="0">
                        <a:lnSpc>
                          <a:spcPct val="115000"/>
                        </a:lnSpc>
                        <a:spcAft>
                          <a:spcPts val="0"/>
                        </a:spcAft>
                      </a:pPr>
                      <a:r>
                        <a:rPr lang="en-US" sz="2000" dirty="0">
                          <a:effectLst/>
                          <a:latin typeface="Times New Roman" pitchFamily="18" charset="0"/>
                          <a:cs typeface="Times New Roman" pitchFamily="18" charset="0"/>
                        </a:rPr>
                        <a:t>1</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algn="l" rtl="0">
                        <a:lnSpc>
                          <a:spcPct val="115000"/>
                        </a:lnSpc>
                        <a:spcAft>
                          <a:spcPts val="0"/>
                        </a:spcAft>
                      </a:pPr>
                      <a:r>
                        <a:rPr lang="en-US" sz="2000" spc="15" dirty="0">
                          <a:effectLst/>
                          <a:latin typeface="Times New Roman" pitchFamily="18" charset="0"/>
                          <a:cs typeface="Times New Roman" pitchFamily="18" charset="0"/>
                        </a:rPr>
                        <a:t>Stone</a:t>
                      </a:r>
                      <a:endParaRPr lang="en-US" sz="2000" dirty="0">
                        <a:effectLst/>
                        <a:latin typeface="Times New Roman" pitchFamily="18" charset="0"/>
                        <a:cs typeface="Times New Roman" pitchFamily="18" charset="0"/>
                      </a:endParaRPr>
                    </a:p>
                    <a:p>
                      <a:pPr algn="l" rtl="0">
                        <a:lnSpc>
                          <a:spcPct val="115000"/>
                        </a:lnSpc>
                        <a:spcAft>
                          <a:spcPts val="0"/>
                        </a:spcAft>
                      </a:pPr>
                      <a:r>
                        <a:rPr lang="en-US" sz="2000" spc="15" dirty="0">
                          <a:effectLst/>
                          <a:latin typeface="Times New Roman" pitchFamily="18" charset="0"/>
                          <a:cs typeface="Times New Roman" pitchFamily="18" charset="0"/>
                        </a:rPr>
                        <a:t>The stone which has been found in the area abundant and has used as a bier or shapes in thick walls in the buildings. In this region, the roofs of the buildings are flat and covered from wood and thatch beam. The bat walls are abundant in this region. </a:t>
                      </a:r>
                      <a:endParaRPr lang="en-US" sz="2000" dirty="0">
                        <a:effectLst/>
                        <a:latin typeface="Times New Roman" pitchFamily="18" charset="0"/>
                        <a:cs typeface="Times New Roman" pitchFamily="18" charset="0"/>
                      </a:endParaRPr>
                    </a:p>
                    <a:p>
                      <a:pPr algn="ctr" rtl="0">
                        <a:lnSpc>
                          <a:spcPct val="115000"/>
                        </a:lnSpc>
                        <a:spcAft>
                          <a:spcPts val="0"/>
                        </a:spcAft>
                      </a:pPr>
                      <a:r>
                        <a:rPr lang="en-US" sz="1200" dirty="0">
                          <a:effectLst/>
                        </a:rPr>
                        <a:t> </a:t>
                      </a:r>
                      <a:endParaRPr lang="en-US" sz="11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1100" dirty="0">
                          <a:effectLst/>
                        </a:rPr>
                        <a:t>  </a:t>
                      </a:r>
                      <a:r>
                        <a:rPr lang="en-US" sz="1200" dirty="0">
                          <a:effectLst/>
                        </a:rPr>
                        <a:t> </a:t>
                      </a:r>
                      <a:endParaRPr lang="en-US" sz="11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1200" dirty="0">
                          <a:effectLst/>
                        </a:rPr>
                        <a:t> </a:t>
                      </a:r>
                      <a:endParaRPr lang="en-US" sz="1100" dirty="0">
                        <a:effectLst/>
                        <a:latin typeface="Calibri"/>
                        <a:ea typeface="Calibri"/>
                        <a:cs typeface="Arial"/>
                      </a:endParaRPr>
                    </a:p>
                  </a:txBody>
                  <a:tcPr marL="68580" marR="68580" marT="0" marB="0"/>
                </a:tc>
              </a:tr>
            </a:tbl>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95219369"/>
              </p:ext>
            </p:extLst>
          </p:nvPr>
        </p:nvGraphicFramePr>
        <p:xfrm>
          <a:off x="4414890" y="2636912"/>
          <a:ext cx="2140622" cy="1349302"/>
        </p:xfrm>
        <a:graphic>
          <a:graphicData uri="http://schemas.openxmlformats.org/presentationml/2006/ole">
            <mc:AlternateContent xmlns:mc="http://schemas.openxmlformats.org/markup-compatibility/2006">
              <mc:Choice xmlns:v="urn:schemas-microsoft-com:vml" Requires="v">
                <p:oleObj spid="_x0000_s10252" name="Bitmap Image" r:id="rId4" imgW="26447619" imgH="21780952" progId="Paint.Picture">
                  <p:embed/>
                </p:oleObj>
              </mc:Choice>
              <mc:Fallback>
                <p:oleObj name="Bitmap Image" r:id="rId4" imgW="26447619" imgH="21780952"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890" y="2636912"/>
                        <a:ext cx="2140622" cy="1349302"/>
                      </a:xfrm>
                      <a:prstGeom prst="rect">
                        <a:avLst/>
                      </a:prstGeom>
                      <a:noFill/>
                    </p:spPr>
                  </p:pic>
                </p:oleObj>
              </mc:Fallback>
            </mc:AlternateContent>
          </a:graphicData>
        </a:graphic>
      </p:graphicFrame>
      <p:pic>
        <p:nvPicPr>
          <p:cNvPr id="10241" name="Picture 33" descr="Description: C:\Users\Lenovo\Desktop\صور ئاكرى6\صور محلات قديمة\DSC0019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1052736"/>
            <a:ext cx="2138233" cy="14215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661733656"/>
              </p:ext>
            </p:extLst>
          </p:nvPr>
        </p:nvGraphicFramePr>
        <p:xfrm>
          <a:off x="1743778" y="4315693"/>
          <a:ext cx="7200802" cy="2232248"/>
        </p:xfrm>
        <a:graphic>
          <a:graphicData uri="http://schemas.openxmlformats.org/drawingml/2006/table">
            <a:tbl>
              <a:tblPr firstRow="1" firstCol="1" bandRow="1">
                <a:tableStyleId>{5C22544A-7EE6-4342-B048-85BDC9FD1C3A}</a:tableStyleId>
              </a:tblPr>
              <a:tblGrid>
                <a:gridCol w="440228"/>
                <a:gridCol w="3592223"/>
                <a:gridCol w="691755"/>
                <a:gridCol w="2476596"/>
              </a:tblGrid>
              <a:tr h="2232248">
                <a:tc>
                  <a:txBody>
                    <a:bodyPr/>
                    <a:lstStyle/>
                    <a:p>
                      <a:pPr algn="ctr" rtl="0">
                        <a:lnSpc>
                          <a:spcPct val="115000"/>
                        </a:lnSpc>
                        <a:spcAft>
                          <a:spcPts val="0"/>
                        </a:spcAft>
                      </a:pPr>
                      <a:r>
                        <a:rPr lang="en-US" sz="2000" dirty="0">
                          <a:effectLst/>
                          <a:latin typeface="Times New Roman" pitchFamily="18" charset="0"/>
                          <a:cs typeface="Times New Roman" pitchFamily="18" charset="0"/>
                        </a:rPr>
                        <a:t> </a:t>
                      </a:r>
                      <a:r>
                        <a:rPr lang="en-US" sz="2000" dirty="0" smtClean="0">
                          <a:effectLst/>
                          <a:latin typeface="Times New Roman" pitchFamily="18" charset="0"/>
                          <a:cs typeface="Times New Roman" pitchFamily="18" charset="0"/>
                        </a:rPr>
                        <a:t>2</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algn="l" rtl="0">
                        <a:lnSpc>
                          <a:spcPct val="115000"/>
                        </a:lnSpc>
                        <a:spcAft>
                          <a:spcPts val="0"/>
                        </a:spcAft>
                      </a:pPr>
                      <a:r>
                        <a:rPr lang="en-US" sz="2000" dirty="0">
                          <a:effectLst/>
                          <a:latin typeface="Times New Roman" pitchFamily="18" charset="0"/>
                          <a:cs typeface="Times New Roman" pitchFamily="18" charset="0"/>
                        </a:rPr>
                        <a:t>Gypsum</a:t>
                      </a:r>
                      <a:r>
                        <a:rPr lang="en-US" sz="2000" spc="15" dirty="0">
                          <a:effectLst/>
                          <a:latin typeface="Times New Roman" pitchFamily="18" charset="0"/>
                          <a:cs typeface="Times New Roman" pitchFamily="18" charset="0"/>
                        </a:rPr>
                        <a:t> (plaster)</a:t>
                      </a:r>
                      <a:endParaRPr lang="en-US" sz="2000" dirty="0">
                        <a:effectLst/>
                        <a:latin typeface="Times New Roman" pitchFamily="18" charset="0"/>
                        <a:cs typeface="Times New Roman" pitchFamily="18" charset="0"/>
                      </a:endParaRPr>
                    </a:p>
                    <a:p>
                      <a:pPr algn="l" rtl="0">
                        <a:lnSpc>
                          <a:spcPct val="115000"/>
                        </a:lnSpc>
                        <a:spcAft>
                          <a:spcPts val="0"/>
                        </a:spcAft>
                      </a:pPr>
                      <a:r>
                        <a:rPr lang="en-US" sz="2000" spc="15" dirty="0">
                          <a:effectLst/>
                          <a:latin typeface="Times New Roman" pitchFamily="18" charset="0"/>
                          <a:cs typeface="Times New Roman" pitchFamily="18" charset="0"/>
                        </a:rPr>
                        <a:t>The mortars that us in built the unites white color from the natural environmental  </a:t>
                      </a:r>
                      <a:endParaRPr lang="en-US" sz="2000" dirty="0">
                        <a:effectLst/>
                        <a:latin typeface="Times New Roman" pitchFamily="18" charset="0"/>
                        <a:ea typeface="Calibri"/>
                        <a:cs typeface="Times New Roman" pitchFamily="18" charset="0"/>
                      </a:endParaRPr>
                    </a:p>
                  </a:txBody>
                  <a:tcPr marL="68580" marR="68580" marT="0" marB="0"/>
                </a:tc>
                <a:tc>
                  <a:txBody>
                    <a:bodyPr/>
                    <a:lstStyle/>
                    <a:p>
                      <a:pPr algn="ctr" rtl="0">
                        <a:lnSpc>
                          <a:spcPct val="115000"/>
                        </a:lnSpc>
                        <a:spcAft>
                          <a:spcPts val="0"/>
                        </a:spcAft>
                      </a:pPr>
                      <a:r>
                        <a:rPr lang="en-US" sz="1100" dirty="0">
                          <a:effectLst/>
                        </a:rPr>
                        <a:t> </a:t>
                      </a:r>
                      <a:endParaRPr lang="en-US" sz="1100" dirty="0">
                        <a:effectLst/>
                        <a:latin typeface="Calibri"/>
                        <a:ea typeface="Calibri"/>
                        <a:cs typeface="Arial"/>
                      </a:endParaRPr>
                    </a:p>
                  </a:txBody>
                  <a:tcPr marL="68580" marR="68580" marT="0" marB="0"/>
                </a:tc>
                <a:tc>
                  <a:txBody>
                    <a:bodyPr/>
                    <a:lstStyle/>
                    <a:p>
                      <a:pPr algn="ctr" rtl="0">
                        <a:lnSpc>
                          <a:spcPct val="115000"/>
                        </a:lnSpc>
                        <a:spcAft>
                          <a:spcPts val="0"/>
                        </a:spcAft>
                      </a:pPr>
                      <a:r>
                        <a:rPr lang="en-US" sz="1200" dirty="0">
                          <a:effectLst/>
                        </a:rPr>
                        <a:t> </a:t>
                      </a:r>
                      <a:endParaRPr lang="en-US" sz="1100" dirty="0">
                        <a:effectLst/>
                        <a:latin typeface="Calibri"/>
                        <a:ea typeface="Calibri"/>
                        <a:cs typeface="Arial"/>
                      </a:endParaRPr>
                    </a:p>
                  </a:txBody>
                  <a:tcPr marL="68580" marR="68580" marT="0" marB="0"/>
                </a:tc>
              </a:tr>
            </a:tbl>
          </a:graphicData>
        </a:graphic>
      </p:graphicFrame>
      <p:pic>
        <p:nvPicPr>
          <p:cNvPr id="10245" name="Picture 48" descr="Description: C:\Users\Lenovo\Desktop\صور ئاكرى 5\DSC002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1095" y="4770338"/>
            <a:ext cx="1763944" cy="132295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57" descr="Description: C:\Users\Lenovo\Desktop\صور ئاكرى 2\DSC0025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3330" y="4770338"/>
            <a:ext cx="1262249" cy="1682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370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1090226929"/>
              </p:ext>
            </p:extLst>
          </p:nvPr>
        </p:nvGraphicFramePr>
        <p:xfrm>
          <a:off x="78624" y="297142"/>
          <a:ext cx="7863398" cy="4383409"/>
        </p:xfrm>
        <a:graphic>
          <a:graphicData uri="http://schemas.openxmlformats.org/drawingml/2006/table">
            <a:tbl>
              <a:tblPr firstRow="1" firstCol="1" bandRow="1">
                <a:tableStyleId>{5C22544A-7EE6-4342-B048-85BDC9FD1C3A}</a:tableStyleId>
              </a:tblPr>
              <a:tblGrid>
                <a:gridCol w="424292"/>
                <a:gridCol w="3426126"/>
                <a:gridCol w="1904709"/>
                <a:gridCol w="2108271"/>
              </a:tblGrid>
              <a:tr h="1351263">
                <a:tc rowSpan="2">
                  <a:txBody>
                    <a:bodyPr/>
                    <a:lstStyle/>
                    <a:p>
                      <a:pPr algn="ctr" rtl="0">
                        <a:lnSpc>
                          <a:spcPct val="115000"/>
                        </a:lnSpc>
                        <a:spcAft>
                          <a:spcPts val="0"/>
                        </a:spcAft>
                      </a:pPr>
                      <a:endParaRPr lang="en-US" sz="1200" dirty="0" smtClean="0">
                        <a:effectLst/>
                      </a:endParaRPr>
                    </a:p>
                    <a:p>
                      <a:pPr algn="ctr" rtl="0">
                        <a:lnSpc>
                          <a:spcPct val="115000"/>
                        </a:lnSpc>
                        <a:spcAft>
                          <a:spcPts val="0"/>
                        </a:spcAft>
                      </a:pPr>
                      <a:endParaRPr lang="en-US" sz="1200" dirty="0" smtClean="0">
                        <a:effectLst/>
                      </a:endParaRPr>
                    </a:p>
                    <a:p>
                      <a:pPr algn="ctr" rtl="0">
                        <a:lnSpc>
                          <a:spcPct val="115000"/>
                        </a:lnSpc>
                        <a:spcAft>
                          <a:spcPts val="0"/>
                        </a:spcAft>
                      </a:pPr>
                      <a:r>
                        <a:rPr lang="en-US" sz="2000" dirty="0" smtClean="0">
                          <a:effectLst/>
                          <a:latin typeface="Times New Roman" pitchFamily="18" charset="0"/>
                          <a:cs typeface="Times New Roman" pitchFamily="18" charset="0"/>
                        </a:rPr>
                        <a:t>3</a:t>
                      </a:r>
                      <a:r>
                        <a:rPr lang="en-US" sz="1200" dirty="0">
                          <a:effectLst/>
                        </a:rPr>
                        <a:t> </a:t>
                      </a:r>
                      <a:endParaRPr lang="en-US" sz="1100" dirty="0">
                        <a:effectLst/>
                        <a:latin typeface="Calibri"/>
                        <a:ea typeface="Calibri"/>
                        <a:cs typeface="Arial"/>
                      </a:endParaRPr>
                    </a:p>
                  </a:txBody>
                  <a:tcPr marL="68580" marR="68580" marT="0" marB="0"/>
                </a:tc>
                <a:tc rowSpan="2">
                  <a:txBody>
                    <a:bodyPr/>
                    <a:lstStyle/>
                    <a:p>
                      <a:pPr algn="ctr" rtl="0">
                        <a:lnSpc>
                          <a:spcPct val="115000"/>
                        </a:lnSpc>
                        <a:spcAft>
                          <a:spcPts val="0"/>
                        </a:spcAft>
                      </a:pPr>
                      <a:r>
                        <a:rPr lang="en-US" sz="1200" spc="15" dirty="0">
                          <a:effectLst/>
                        </a:rPr>
                        <a:t> </a:t>
                      </a:r>
                      <a:endParaRPr lang="en-US" sz="1100" dirty="0">
                        <a:effectLst/>
                      </a:endParaRPr>
                    </a:p>
                    <a:p>
                      <a:pPr algn="l" rtl="0">
                        <a:lnSpc>
                          <a:spcPct val="115000"/>
                        </a:lnSpc>
                        <a:spcAft>
                          <a:spcPts val="0"/>
                        </a:spcAft>
                      </a:pPr>
                      <a:r>
                        <a:rPr lang="en-US" sz="2000" spc="15" dirty="0">
                          <a:effectLst/>
                          <a:latin typeface="Times New Roman" pitchFamily="18" charset="0"/>
                          <a:cs typeface="Times New Roman" pitchFamily="18" charset="0"/>
                        </a:rPr>
                        <a:t>Wood</a:t>
                      </a:r>
                      <a:endParaRPr lang="en-US" sz="2000" dirty="0">
                        <a:effectLst/>
                        <a:latin typeface="Times New Roman" pitchFamily="18" charset="0"/>
                        <a:cs typeface="Times New Roman" pitchFamily="18" charset="0"/>
                      </a:endParaRPr>
                    </a:p>
                    <a:p>
                      <a:pPr algn="l" rtl="0">
                        <a:lnSpc>
                          <a:spcPct val="115000"/>
                        </a:lnSpc>
                        <a:spcAft>
                          <a:spcPts val="0"/>
                        </a:spcAft>
                      </a:pPr>
                      <a:r>
                        <a:rPr lang="en-US" sz="2000" spc="15" dirty="0">
                          <a:effectLst/>
                          <a:latin typeface="Times New Roman" pitchFamily="18" charset="0"/>
                          <a:cs typeface="Times New Roman" pitchFamily="18" charset="0"/>
                        </a:rPr>
                        <a:t>Coverage of its roof and ceiling is from wood bars and thatch. These materials have good heating resistance and capability to keep the heat inside</a:t>
                      </a:r>
                      <a:r>
                        <a:rPr lang="en-US" sz="1200" spc="15" dirty="0">
                          <a:effectLst/>
                        </a:rPr>
                        <a:t>.</a:t>
                      </a:r>
                      <a:endParaRPr lang="en-US" sz="1100" dirty="0">
                        <a:effectLst/>
                        <a:latin typeface="Calibri"/>
                        <a:ea typeface="Calibri"/>
                        <a:cs typeface="Arial"/>
                      </a:endParaRPr>
                    </a:p>
                  </a:txBody>
                  <a:tcPr marL="68580" marR="68580" marT="0" marB="0"/>
                </a:tc>
                <a:tc rowSpan="2">
                  <a:txBody>
                    <a:bodyPr/>
                    <a:lstStyle/>
                    <a:p>
                      <a:pPr algn="ctr" rtl="0">
                        <a:lnSpc>
                          <a:spcPct val="115000"/>
                        </a:lnSpc>
                        <a:spcAft>
                          <a:spcPts val="0"/>
                        </a:spcAft>
                      </a:pPr>
                      <a:r>
                        <a:rPr lang="en-US" sz="1100">
                          <a:effectLst/>
                        </a:rPr>
                        <a:t> </a:t>
                      </a:r>
                    </a:p>
                    <a:p>
                      <a:pPr algn="ctr" rtl="0">
                        <a:lnSpc>
                          <a:spcPct val="115000"/>
                        </a:lnSpc>
                        <a:spcAft>
                          <a:spcPts val="0"/>
                        </a:spcAft>
                      </a:pPr>
                      <a:r>
                        <a:rPr lang="en-US" sz="1100">
                          <a:effectLst/>
                        </a:rPr>
                        <a:t> </a:t>
                      </a:r>
                    </a:p>
                    <a:p>
                      <a:pPr algn="ctr" rtl="0">
                        <a:lnSpc>
                          <a:spcPct val="115000"/>
                        </a:lnSpc>
                        <a:spcAft>
                          <a:spcPts val="0"/>
                        </a:spcAft>
                      </a:pPr>
                      <a:r>
                        <a:rPr lang="en-US" sz="1100">
                          <a:effectLst/>
                        </a:rPr>
                        <a:t> </a:t>
                      </a:r>
                    </a:p>
                    <a:p>
                      <a:pPr algn="ctr" rtl="0">
                        <a:lnSpc>
                          <a:spcPct val="115000"/>
                        </a:lnSpc>
                        <a:spcAft>
                          <a:spcPts val="0"/>
                        </a:spcAft>
                      </a:pPr>
                      <a:r>
                        <a:rPr lang="en-US" sz="1100">
                          <a:effectLst/>
                        </a:rPr>
                        <a:t> </a:t>
                      </a:r>
                      <a:endParaRPr lang="en-US" sz="1100">
                        <a:effectLst/>
                        <a:latin typeface="Calibri"/>
                        <a:ea typeface="Calibri"/>
                        <a:cs typeface="Arial"/>
                      </a:endParaRPr>
                    </a:p>
                  </a:txBody>
                  <a:tcPr marL="68580" marR="68580" marT="0" marB="0"/>
                </a:tc>
                <a:tc>
                  <a:txBody>
                    <a:bodyPr/>
                    <a:lstStyle/>
                    <a:p>
                      <a:pPr algn="l" rtl="0">
                        <a:lnSpc>
                          <a:spcPct val="115000"/>
                        </a:lnSpc>
                        <a:spcAft>
                          <a:spcPts val="0"/>
                        </a:spcAft>
                      </a:pPr>
                      <a:r>
                        <a:rPr lang="en-US" sz="1200">
                          <a:effectLst/>
                        </a:rPr>
                        <a:t> </a:t>
                      </a:r>
                      <a:endParaRPr lang="en-US" sz="1100">
                        <a:effectLst/>
                        <a:latin typeface="Calibri"/>
                        <a:ea typeface="Calibri"/>
                        <a:cs typeface="Arial"/>
                      </a:endParaRPr>
                    </a:p>
                  </a:txBody>
                  <a:tcPr marL="68580" marR="68580" marT="0" marB="0"/>
                </a:tc>
              </a:tr>
              <a:tr h="1351263">
                <a:tc vMerge="1">
                  <a:txBody>
                    <a:bodyPr/>
                    <a:lstStyle/>
                    <a:p>
                      <a:pPr rtl="1"/>
                      <a:endParaRPr lang="ar-IQ"/>
                    </a:p>
                  </a:txBody>
                  <a:tcPr/>
                </a:tc>
                <a:tc vMerge="1">
                  <a:txBody>
                    <a:bodyPr/>
                    <a:lstStyle/>
                    <a:p>
                      <a:pPr rtl="1"/>
                      <a:endParaRPr lang="ar-IQ"/>
                    </a:p>
                  </a:txBody>
                  <a:tcPr/>
                </a:tc>
                <a:tc vMerge="1">
                  <a:txBody>
                    <a:bodyPr/>
                    <a:lstStyle/>
                    <a:p>
                      <a:pPr rtl="1"/>
                      <a:endParaRPr lang="ar-IQ"/>
                    </a:p>
                  </a:txBody>
                  <a:tcPr/>
                </a:tc>
                <a:tc>
                  <a:txBody>
                    <a:bodyPr/>
                    <a:lstStyle/>
                    <a:p>
                      <a:pPr algn="ctr" rtl="0">
                        <a:lnSpc>
                          <a:spcPct val="115000"/>
                        </a:lnSpc>
                        <a:spcAft>
                          <a:spcPts val="0"/>
                        </a:spcAft>
                      </a:pPr>
                      <a:endParaRPr lang="en-US" sz="1200">
                        <a:effectLst/>
                        <a:latin typeface="Times New Roman"/>
                        <a:ea typeface="Calibri"/>
                        <a:cs typeface="Arial"/>
                      </a:endParaRPr>
                    </a:p>
                  </a:txBody>
                  <a:tcPr marL="68580" marR="68580" marT="0" marB="0"/>
                </a:tc>
              </a:tr>
              <a:tr h="514412">
                <a:tc>
                  <a:txBody>
                    <a:bodyPr/>
                    <a:lstStyle/>
                    <a:p>
                      <a:pPr algn="ctr" rtl="0">
                        <a:lnSpc>
                          <a:spcPct val="115000"/>
                        </a:lnSpc>
                        <a:spcAft>
                          <a:spcPts val="0"/>
                        </a:spcAft>
                      </a:pPr>
                      <a:r>
                        <a:rPr lang="en-US" sz="1200">
                          <a:effectLst/>
                        </a:rPr>
                        <a:t> </a:t>
                      </a:r>
                      <a:endParaRPr lang="en-US" sz="1100">
                        <a:effectLst/>
                        <a:latin typeface="Calibri"/>
                        <a:ea typeface="Calibri"/>
                        <a:cs typeface="Arial"/>
                      </a:endParaRPr>
                    </a:p>
                  </a:txBody>
                  <a:tcPr marL="68580" marR="68580" marT="0" marB="0"/>
                </a:tc>
                <a:tc gridSpan="3">
                  <a:txBody>
                    <a:bodyPr/>
                    <a:lstStyle/>
                    <a:p>
                      <a:pPr algn="l" rtl="0">
                        <a:lnSpc>
                          <a:spcPct val="115000"/>
                        </a:lnSpc>
                        <a:spcAft>
                          <a:spcPts val="0"/>
                        </a:spcAft>
                      </a:pPr>
                      <a:r>
                        <a:rPr lang="en-US" sz="1800" spc="15" dirty="0">
                          <a:effectLst/>
                        </a:rPr>
                        <a:t>The stone which has been found in the area abundant and has used as a bier or shapes in thick walls in the buildings.</a:t>
                      </a:r>
                      <a:endParaRPr lang="en-US" sz="1800" dirty="0">
                        <a:effectLst/>
                        <a:latin typeface="Calibri"/>
                        <a:ea typeface="Calibri"/>
                        <a:cs typeface="Arial"/>
                      </a:endParaRPr>
                    </a:p>
                  </a:txBody>
                  <a:tcPr marL="68580" marR="68580" marT="0" marB="0"/>
                </a:tc>
                <a:tc hMerge="1">
                  <a:txBody>
                    <a:bodyPr/>
                    <a:lstStyle/>
                    <a:p>
                      <a:pPr rtl="1"/>
                      <a:endParaRPr lang="ar-IQ"/>
                    </a:p>
                  </a:txBody>
                  <a:tcPr/>
                </a:tc>
                <a:tc hMerge="1">
                  <a:txBody>
                    <a:bodyPr/>
                    <a:lstStyle/>
                    <a:p>
                      <a:pPr rtl="1"/>
                      <a:endParaRPr lang="ar-IQ"/>
                    </a:p>
                  </a:txBody>
                  <a:tcPr/>
                </a:tc>
              </a:tr>
              <a:tr h="1049947">
                <a:tc>
                  <a:txBody>
                    <a:bodyPr/>
                    <a:lstStyle/>
                    <a:p>
                      <a:pPr algn="ctr" rtl="0">
                        <a:lnSpc>
                          <a:spcPct val="115000"/>
                        </a:lnSpc>
                        <a:spcAft>
                          <a:spcPts val="0"/>
                        </a:spcAft>
                      </a:pPr>
                      <a:r>
                        <a:rPr lang="en-US" sz="2000" dirty="0">
                          <a:effectLst/>
                          <a:latin typeface="Times New Roman" pitchFamily="18" charset="0"/>
                          <a:cs typeface="Times New Roman" pitchFamily="18" charset="0"/>
                        </a:rPr>
                        <a:t>Conclusion</a:t>
                      </a:r>
                      <a:endParaRPr lang="en-US" sz="2000" dirty="0">
                        <a:effectLst/>
                        <a:latin typeface="Times New Roman" pitchFamily="18" charset="0"/>
                        <a:ea typeface="Calibri"/>
                        <a:cs typeface="Times New Roman" pitchFamily="18" charset="0"/>
                      </a:endParaRPr>
                    </a:p>
                  </a:txBody>
                  <a:tcPr marL="68580" marR="68580" marT="0" marB="0" vert="vert270"/>
                </a:tc>
                <a:tc gridSpan="3">
                  <a:txBody>
                    <a:bodyPr/>
                    <a:lstStyle/>
                    <a:p>
                      <a:pPr algn="just" rtl="0">
                        <a:lnSpc>
                          <a:spcPct val="115000"/>
                        </a:lnSpc>
                        <a:spcAft>
                          <a:spcPts val="0"/>
                        </a:spcAft>
                      </a:pPr>
                      <a:r>
                        <a:rPr lang="en-US" sz="2000" b="1" spc="15" dirty="0">
                          <a:solidFill>
                            <a:srgbClr val="FF0000"/>
                          </a:solidFill>
                          <a:effectLst/>
                          <a:latin typeface="Times New Roman" pitchFamily="18" charset="0"/>
                          <a:cs typeface="Times New Roman" pitchFamily="18" charset="0"/>
                        </a:rPr>
                        <a:t>These materials are the best for a suitable insulation from heat and cold. Keep the temperature and transit it less</a:t>
                      </a:r>
                      <a:endParaRPr lang="en-US" sz="2000" b="1" dirty="0">
                        <a:solidFill>
                          <a:srgbClr val="FF0000"/>
                        </a:solidFill>
                        <a:effectLst/>
                        <a:latin typeface="Times New Roman" pitchFamily="18" charset="0"/>
                        <a:ea typeface="Calibri"/>
                        <a:cs typeface="Times New Roman" pitchFamily="18" charset="0"/>
                      </a:endParaRPr>
                    </a:p>
                  </a:txBody>
                  <a:tcPr marL="68580" marR="68580" marT="0" marB="0"/>
                </a:tc>
                <a:tc hMerge="1">
                  <a:txBody>
                    <a:bodyPr/>
                    <a:lstStyle/>
                    <a:p>
                      <a:pPr rtl="1"/>
                      <a:endParaRPr lang="ar-IQ"/>
                    </a:p>
                  </a:txBody>
                  <a:tcPr/>
                </a:tc>
                <a:tc hMerge="1">
                  <a:txBody>
                    <a:bodyPr/>
                    <a:lstStyle/>
                    <a:p>
                      <a:pPr rtl="1"/>
                      <a:endParaRPr lang="ar-IQ"/>
                    </a:p>
                  </a:txBody>
                  <a:tcPr/>
                </a:tc>
              </a:tr>
            </a:tbl>
          </a:graphicData>
        </a:graphic>
      </p:graphicFrame>
      <p:pic>
        <p:nvPicPr>
          <p:cNvPr id="19459" name="Picture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543" y="2708920"/>
            <a:ext cx="1752600" cy="1257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p:cNvGraphicFramePr>
            <a:graphicFrameLocks noChangeAspect="1"/>
          </p:cNvGraphicFramePr>
          <p:nvPr>
            <p:extLst>
              <p:ext uri="{D42A27DB-BD31-4B8C-83A1-F6EECF244321}">
                <p14:modId xmlns:p14="http://schemas.microsoft.com/office/powerpoint/2010/main" val="1766635880"/>
              </p:ext>
            </p:extLst>
          </p:nvPr>
        </p:nvGraphicFramePr>
        <p:xfrm>
          <a:off x="4283968" y="1736812"/>
          <a:ext cx="1468359" cy="1944216"/>
        </p:xfrm>
        <a:graphic>
          <a:graphicData uri="http://schemas.openxmlformats.org/presentationml/2006/ole">
            <mc:AlternateContent xmlns:mc="http://schemas.openxmlformats.org/markup-compatibility/2006">
              <mc:Choice xmlns:v="urn:schemas-microsoft-com:vml" Requires="v">
                <p:oleObj spid="_x0000_s19466" name="Bitmap Image" r:id="rId5" imgW="5304762" imgH="7020905" progId="Paint.Picture">
                  <p:embed/>
                </p:oleObj>
              </mc:Choice>
              <mc:Fallback>
                <p:oleObj name="Bitmap Image" r:id="rId5" imgW="5304762" imgH="7020905"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68" y="1736812"/>
                        <a:ext cx="1468359" cy="1944216"/>
                      </a:xfrm>
                      <a:prstGeom prst="rect">
                        <a:avLst/>
                      </a:prstGeom>
                      <a:noFill/>
                    </p:spPr>
                  </p:pic>
                </p:oleObj>
              </mc:Fallback>
            </mc:AlternateContent>
          </a:graphicData>
        </a:graphic>
      </p:graphicFrame>
      <p:pic>
        <p:nvPicPr>
          <p:cNvPr id="19457" name="Picture 2" descr="Description: C:\Users\Lenovo\Desktop\صور ئاكرى 2\DSC0025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2200" y="1412776"/>
            <a:ext cx="1419225"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756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7504" y="764704"/>
            <a:ext cx="8712968" cy="5262979"/>
          </a:xfrm>
          <a:prstGeom prst="rect">
            <a:avLst/>
          </a:prstGeom>
        </p:spPr>
        <p:txBody>
          <a:bodyPr wrap="square">
            <a:spAutoFit/>
          </a:bodyPr>
          <a:lstStyle/>
          <a:p>
            <a:pPr algn="l" rtl="0"/>
            <a:r>
              <a:rPr lang="en-US" sz="2400" b="1" dirty="0" smtClean="0">
                <a:solidFill>
                  <a:schemeClr val="bg1"/>
                </a:solidFill>
                <a:latin typeface="Times New Roman" pitchFamily="18" charset="0"/>
                <a:cs typeface="Times New Roman" pitchFamily="18" charset="0"/>
              </a:rPr>
              <a:t>1. The directions of narrow alleys unified directions to the movement form of pedestrian; this trend is parallel to the lines of the sun and the common direction of the wind. Then these alleys are naturally conditioned</a:t>
            </a:r>
          </a:p>
          <a:p>
            <a:pPr algn="l" rtl="0"/>
            <a:r>
              <a:rPr lang="en-US" sz="2400" b="1" dirty="0" smtClean="0">
                <a:solidFill>
                  <a:schemeClr val="bg1"/>
                </a:solidFill>
                <a:latin typeface="Times New Roman" pitchFamily="18" charset="0"/>
                <a:cs typeface="Times New Roman" pitchFamily="18" charset="0"/>
              </a:rPr>
              <a:t>2. The orientation of most residential units in </a:t>
            </a:r>
            <a:r>
              <a:rPr lang="en-US" sz="2400" b="1" dirty="0" err="1" smtClean="0">
                <a:solidFill>
                  <a:schemeClr val="bg1"/>
                </a:solidFill>
                <a:latin typeface="Times New Roman" pitchFamily="18" charset="0"/>
                <a:cs typeface="Times New Roman" pitchFamily="18" charset="0"/>
              </a:rPr>
              <a:t>Akra</a:t>
            </a:r>
            <a:r>
              <a:rPr lang="en-US" sz="2400" b="1" dirty="0" smtClean="0">
                <a:solidFill>
                  <a:schemeClr val="bg1"/>
                </a:solidFill>
                <a:latin typeface="Times New Roman" pitchFamily="18" charset="0"/>
                <a:cs typeface="Times New Roman" pitchFamily="18" charset="0"/>
              </a:rPr>
              <a:t> city  is the best for climatic design in Kurdistan region, and this is one of the most important solution in the sustainable design .</a:t>
            </a:r>
          </a:p>
          <a:p>
            <a:pPr algn="l" rtl="0"/>
            <a:r>
              <a:rPr lang="en-US" sz="2400" b="1" dirty="0" smtClean="0">
                <a:solidFill>
                  <a:srgbClr val="FFFF00"/>
                </a:solidFill>
                <a:latin typeface="Times New Roman" pitchFamily="18" charset="0"/>
                <a:cs typeface="Times New Roman" pitchFamily="18" charset="0"/>
              </a:rPr>
              <a:t>3. The body of these buildings is from stone, and coverage of its roof and ceiling is from wood bars and thatch. These materials have good heating resistance and capability to keep the heat inside the stone and resistant and heavy materials are used to foundation of the moisture. </a:t>
            </a:r>
          </a:p>
          <a:p>
            <a:pPr algn="l" rtl="0"/>
            <a:r>
              <a:rPr lang="en-US" sz="2400" b="1" dirty="0" smtClean="0">
                <a:solidFill>
                  <a:schemeClr val="bg1"/>
                </a:solidFill>
                <a:latin typeface="Times New Roman" pitchFamily="18" charset="0"/>
                <a:cs typeface="Times New Roman" pitchFamily="18" charset="0"/>
              </a:rPr>
              <a:t>4. The buildings of these regions are built in the earth, in these regions , stone buildings make city contexture compatible. </a:t>
            </a:r>
          </a:p>
        </p:txBody>
      </p:sp>
      <p:sp>
        <p:nvSpPr>
          <p:cNvPr id="6" name="Rectangle 5"/>
          <p:cNvSpPr/>
          <p:nvPr/>
        </p:nvSpPr>
        <p:spPr>
          <a:xfrm>
            <a:off x="597337" y="188640"/>
            <a:ext cx="2260555" cy="523220"/>
          </a:xfrm>
          <a:prstGeom prst="rect">
            <a:avLst/>
          </a:prstGeom>
        </p:spPr>
        <p:txBody>
          <a:bodyPr wrap="none">
            <a:spAutoFit/>
          </a:bodyPr>
          <a:lstStyle/>
          <a:p>
            <a:pPr rtl="0"/>
            <a:r>
              <a:rPr lang="en-US" sz="2800" b="1" dirty="0" smtClean="0">
                <a:solidFill>
                  <a:srgbClr val="FFFF00"/>
                </a:solidFill>
                <a:latin typeface="Times New Roman" pitchFamily="18" charset="0"/>
                <a:cs typeface="Times New Roman" pitchFamily="18" charset="0"/>
              </a:rPr>
              <a:t>7. Conclusion</a:t>
            </a:r>
            <a:endParaRPr lang="en-US" sz="28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799756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428178"/>
            <a:ext cx="9144000" cy="5632311"/>
          </a:xfrm>
          <a:prstGeom prst="rect">
            <a:avLst/>
          </a:prstGeom>
        </p:spPr>
        <p:txBody>
          <a:bodyPr wrap="square">
            <a:spAutoFit/>
          </a:bodyPr>
          <a:lstStyle/>
          <a:p>
            <a:pPr algn="l" rtl="0"/>
            <a:r>
              <a:rPr lang="en-US" sz="2400" b="1" dirty="0">
                <a:solidFill>
                  <a:srgbClr val="FFFF00"/>
                </a:solidFill>
                <a:latin typeface="Times New Roman" pitchFamily="18" charset="0"/>
                <a:cs typeface="Times New Roman" pitchFamily="18" charset="0"/>
              </a:rPr>
              <a:t>5. The thick walls and flat roofs and covered from wood and sand are the best a suitable insulation from heat and cold, more economic in the mountainous areas cities and compatible with the environment.</a:t>
            </a:r>
          </a:p>
          <a:p>
            <a:pPr algn="l" rtl="0"/>
            <a:r>
              <a:rPr lang="en-US" sz="2400" b="1" dirty="0">
                <a:solidFill>
                  <a:schemeClr val="bg1"/>
                </a:solidFill>
                <a:latin typeface="Times New Roman" pitchFamily="18" charset="0"/>
                <a:cs typeface="Times New Roman" pitchFamily="18" charset="0"/>
              </a:rPr>
              <a:t>6. The façades of residential buildings in the </a:t>
            </a:r>
            <a:r>
              <a:rPr lang="en-US" sz="2400" b="1" dirty="0" err="1">
                <a:solidFill>
                  <a:schemeClr val="bg1"/>
                </a:solidFill>
                <a:latin typeface="Times New Roman" pitchFamily="18" charset="0"/>
                <a:cs typeface="Times New Roman" pitchFamily="18" charset="0"/>
              </a:rPr>
              <a:t>Akra</a:t>
            </a:r>
            <a:r>
              <a:rPr lang="en-US" sz="2400" b="1" dirty="0">
                <a:solidFill>
                  <a:schemeClr val="bg1"/>
                </a:solidFill>
                <a:latin typeface="Times New Roman" pitchFamily="18" charset="0"/>
                <a:cs typeface="Times New Roman" pitchFamily="18" charset="0"/>
              </a:rPr>
              <a:t> residential building are simple facades. Their elements are organized in a clear and simple system. They are often abandoned in both horizontal and vertical forms. However, there are some added ornaments. </a:t>
            </a:r>
          </a:p>
          <a:p>
            <a:pPr algn="l" rtl="0"/>
            <a:endParaRPr lang="en-US" sz="2400" b="1" dirty="0" smtClean="0">
              <a:solidFill>
                <a:srgbClr val="FFFF00"/>
              </a:solidFill>
              <a:latin typeface="Times New Roman" pitchFamily="18" charset="0"/>
              <a:cs typeface="Times New Roman" pitchFamily="18" charset="0"/>
            </a:endParaRPr>
          </a:p>
          <a:p>
            <a:pPr algn="l" rtl="0"/>
            <a:r>
              <a:rPr lang="en-US" sz="2400" b="1" dirty="0" smtClean="0">
                <a:solidFill>
                  <a:srgbClr val="FFFF00"/>
                </a:solidFill>
                <a:latin typeface="Times New Roman" pitchFamily="18" charset="0"/>
                <a:cs typeface="Times New Roman" pitchFamily="18" charset="0"/>
              </a:rPr>
              <a:t>7.The </a:t>
            </a:r>
            <a:r>
              <a:rPr lang="en-US" sz="2400" b="1" dirty="0">
                <a:solidFill>
                  <a:srgbClr val="FFFF00"/>
                </a:solidFill>
                <a:latin typeface="Times New Roman" pitchFamily="18" charset="0"/>
                <a:cs typeface="Times New Roman" pitchFamily="18" charset="0"/>
              </a:rPr>
              <a:t>frames around the openings executed from gypsum or Wood  to </a:t>
            </a:r>
            <a:r>
              <a:rPr lang="en-US" sz="2400" b="1" dirty="0" smtClean="0">
                <a:solidFill>
                  <a:srgbClr val="FFFF00"/>
                </a:solidFill>
                <a:latin typeface="Times New Roman" pitchFamily="18" charset="0"/>
                <a:cs typeface="Times New Roman" pitchFamily="18" charset="0"/>
              </a:rPr>
              <a:t>focused </a:t>
            </a:r>
            <a:r>
              <a:rPr lang="en-US" sz="2400" b="1" dirty="0">
                <a:solidFill>
                  <a:srgbClr val="FFFF00"/>
                </a:solidFill>
                <a:latin typeface="Times New Roman" pitchFamily="18" charset="0"/>
                <a:cs typeface="Times New Roman" pitchFamily="18" charset="0"/>
              </a:rPr>
              <a:t>the light . while the horizontal bars - from wood - above the windows and stands out from the bearing wall about 20 cm , to protect the  wooden windows from rain and shading from the sun and to add more beauty on the facade and They may be simple without any decoration </a:t>
            </a:r>
            <a:r>
              <a:rPr lang="en-US" sz="2400" b="1" dirty="0" smtClean="0">
                <a:solidFill>
                  <a:srgbClr val="FFFF00"/>
                </a:solidFill>
                <a:latin typeface="Times New Roman" pitchFamily="18" charset="0"/>
                <a:cs typeface="Times New Roman" pitchFamily="18" charset="0"/>
              </a:rPr>
              <a:t>.</a:t>
            </a:r>
          </a:p>
        </p:txBody>
      </p:sp>
    </p:spTree>
    <p:extLst>
      <p:ext uri="{BB962C8B-B14F-4D97-AF65-F5344CB8AC3E}">
        <p14:creationId xmlns:p14="http://schemas.microsoft.com/office/powerpoint/2010/main" val="1713696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416" y="332656"/>
            <a:ext cx="8856984" cy="4832092"/>
          </a:xfrm>
          <a:prstGeom prst="rect">
            <a:avLst/>
          </a:prstGeom>
        </p:spPr>
        <p:txBody>
          <a:bodyPr wrap="square">
            <a:spAutoFit/>
          </a:bodyPr>
          <a:lstStyle/>
          <a:p>
            <a:pPr algn="l"/>
            <a:r>
              <a:rPr lang="en-US" sz="2800" b="1" dirty="0" smtClean="0">
                <a:solidFill>
                  <a:srgbClr val="FFFF00"/>
                </a:solidFill>
                <a:latin typeface="Times New Roman" pitchFamily="18" charset="0"/>
                <a:cs typeface="Times New Roman" pitchFamily="18" charset="0"/>
              </a:rPr>
              <a:t>There is no doubt that the concept of sustainability is not a new or innovative term, but rather a concept of its traditional architecture in different throughout the world from ancient times, through experiential compatibility with the environment and efficient exploitation of natural environment resources. The development of experience  over the years, architecture was the primary means created by man to protect him from, the conditions of the harsh external environment by exploiting natural energy sources such as sun, wind and soil potential.</a:t>
            </a:r>
            <a:endParaRPr lang="ar-IQ" sz="2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6767033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3440" y="404664"/>
            <a:ext cx="8424936" cy="6001643"/>
          </a:xfrm>
          <a:prstGeom prst="rect">
            <a:avLst/>
          </a:prstGeom>
        </p:spPr>
        <p:txBody>
          <a:bodyPr wrap="square">
            <a:spAutoFit/>
          </a:bodyPr>
          <a:lstStyle/>
          <a:p>
            <a:pPr algn="l" rtl="0"/>
            <a:r>
              <a:rPr lang="en-US" sz="2400" b="1" dirty="0">
                <a:solidFill>
                  <a:schemeClr val="bg1"/>
                </a:solidFill>
                <a:latin typeface="Times New Roman" pitchFamily="18" charset="0"/>
                <a:cs typeface="Times New Roman" pitchFamily="18" charset="0"/>
              </a:rPr>
              <a:t>8. The façade system in the </a:t>
            </a:r>
            <a:r>
              <a:rPr lang="en-US" sz="2400" b="1" dirty="0" err="1">
                <a:solidFill>
                  <a:schemeClr val="bg1"/>
                </a:solidFill>
                <a:latin typeface="Times New Roman" pitchFamily="18" charset="0"/>
                <a:cs typeface="Times New Roman" pitchFamily="18" charset="0"/>
              </a:rPr>
              <a:t>Aqra</a:t>
            </a:r>
            <a:r>
              <a:rPr lang="en-US" sz="2400" b="1" dirty="0">
                <a:solidFill>
                  <a:schemeClr val="bg1"/>
                </a:solidFill>
                <a:latin typeface="Times New Roman" pitchFamily="18" charset="0"/>
                <a:cs typeface="Times New Roman" pitchFamily="18" charset="0"/>
              </a:rPr>
              <a:t> city is characterized by simplicity , abstraction without architectural decoration </a:t>
            </a:r>
            <a:r>
              <a:rPr lang="en-US" sz="2400" b="1" dirty="0" smtClean="0">
                <a:solidFill>
                  <a:schemeClr val="bg1"/>
                </a:solidFill>
                <a:latin typeface="Times New Roman" pitchFamily="18" charset="0"/>
                <a:cs typeface="Times New Roman" pitchFamily="18" charset="0"/>
              </a:rPr>
              <a:t>.</a:t>
            </a:r>
            <a:endParaRPr lang="en-US" sz="2400" b="1" dirty="0" smtClean="0">
              <a:solidFill>
                <a:srgbClr val="FFFF00"/>
              </a:solidFill>
              <a:latin typeface="Times New Roman" pitchFamily="18" charset="0"/>
              <a:cs typeface="Times New Roman" pitchFamily="18" charset="0"/>
            </a:endParaRPr>
          </a:p>
          <a:p>
            <a:pPr algn="l" rtl="0"/>
            <a:r>
              <a:rPr lang="en-US" sz="2400" b="1" dirty="0" smtClean="0">
                <a:solidFill>
                  <a:srgbClr val="FFFF00"/>
                </a:solidFill>
                <a:latin typeface="Times New Roman" pitchFamily="18" charset="0"/>
                <a:cs typeface="Times New Roman" pitchFamily="18" charset="0"/>
              </a:rPr>
              <a:t>9</a:t>
            </a:r>
            <a:r>
              <a:rPr lang="en-US" sz="2400" b="1" dirty="0">
                <a:solidFill>
                  <a:srgbClr val="FFFF00"/>
                </a:solidFill>
                <a:latin typeface="Times New Roman" pitchFamily="18" charset="0"/>
                <a:cs typeface="Times New Roman" pitchFamily="18" charset="0"/>
              </a:rPr>
              <a:t>. The frames  of entrance openings  are built by stones and are headed with  a semicircular contract has a small openings to entering the light.</a:t>
            </a:r>
          </a:p>
          <a:p>
            <a:pPr algn="l" rtl="0"/>
            <a:r>
              <a:rPr lang="en-US" sz="2400" b="1" dirty="0">
                <a:solidFill>
                  <a:schemeClr val="bg1"/>
                </a:solidFill>
                <a:latin typeface="Times New Roman" pitchFamily="18" charset="0"/>
                <a:cs typeface="Times New Roman" pitchFamily="18" charset="0"/>
              </a:rPr>
              <a:t>10.  false windows are hollow openings in the wall, and it have a aesthetic function , to break the boredom in the facades.</a:t>
            </a:r>
          </a:p>
          <a:p>
            <a:pPr lvl="0" algn="l" rtl="0"/>
            <a:r>
              <a:rPr lang="en-US" sz="2400" b="1" dirty="0">
                <a:solidFill>
                  <a:srgbClr val="FFFF00"/>
                </a:solidFill>
                <a:latin typeface="Times New Roman" pitchFamily="18" charset="0"/>
                <a:cs typeface="Times New Roman" pitchFamily="18" charset="0"/>
              </a:rPr>
              <a:t>11.  A small hole is placed on the top of the semicircle  windows in a double or individual way on the sides of the arch and its functional purpose is to renew the air. In the space</a:t>
            </a:r>
            <a:r>
              <a:rPr lang="en-US" sz="2400" b="1" dirty="0" smtClean="0">
                <a:solidFill>
                  <a:srgbClr val="FFFF00"/>
                </a:solidFill>
                <a:latin typeface="Times New Roman" pitchFamily="18" charset="0"/>
                <a:cs typeface="Times New Roman" pitchFamily="18" charset="0"/>
              </a:rPr>
              <a:t>.</a:t>
            </a:r>
          </a:p>
          <a:p>
            <a:pPr algn="l" rtl="0"/>
            <a:r>
              <a:rPr lang="en-US" sz="2400" b="1" dirty="0">
                <a:solidFill>
                  <a:schemeClr val="bg1"/>
                </a:solidFill>
                <a:latin typeface="Times New Roman" pitchFamily="18" charset="0"/>
                <a:cs typeface="Times New Roman" pitchFamily="18" charset="0"/>
              </a:rPr>
              <a:t>12. The wood is used heavily </a:t>
            </a:r>
            <a:r>
              <a:rPr lang="en-US" sz="2400" b="1" dirty="0" smtClean="0">
                <a:solidFill>
                  <a:schemeClr val="bg1"/>
                </a:solidFill>
                <a:latin typeface="Times New Roman" pitchFamily="18" charset="0"/>
                <a:cs typeface="Times New Roman" pitchFamily="18" charset="0"/>
              </a:rPr>
              <a:t>(it </a:t>
            </a:r>
            <a:r>
              <a:rPr lang="en-US" sz="2400" b="1" smtClean="0">
                <a:solidFill>
                  <a:schemeClr val="bg1"/>
                </a:solidFill>
                <a:latin typeface="Times New Roman" pitchFamily="18" charset="0"/>
                <a:cs typeface="Times New Roman" pitchFamily="18" charset="0"/>
              </a:rPr>
              <a:t>is a natural </a:t>
            </a:r>
            <a:r>
              <a:rPr lang="en-US" sz="2400" b="1" dirty="0">
                <a:solidFill>
                  <a:schemeClr val="bg1"/>
                </a:solidFill>
                <a:latin typeface="Times New Roman" pitchFamily="18" charset="0"/>
                <a:cs typeface="Times New Roman" pitchFamily="18" charset="0"/>
              </a:rPr>
              <a:t>material Abound at the site)</a:t>
            </a:r>
          </a:p>
          <a:p>
            <a:pPr algn="l" rtl="0"/>
            <a:r>
              <a:rPr lang="en-US" sz="2400" b="1" dirty="0">
                <a:solidFill>
                  <a:schemeClr val="bg1"/>
                </a:solidFill>
                <a:latin typeface="Times New Roman" pitchFamily="18" charset="0"/>
                <a:cs typeface="Times New Roman" pitchFamily="18" charset="0"/>
              </a:rPr>
              <a:t>a. it used for making windows .</a:t>
            </a:r>
          </a:p>
          <a:p>
            <a:pPr algn="l" rtl="0"/>
            <a:r>
              <a:rPr lang="en-US" sz="2400" b="1" dirty="0">
                <a:solidFill>
                  <a:schemeClr val="bg1"/>
                </a:solidFill>
                <a:latin typeface="Times New Roman" pitchFamily="18" charset="0"/>
                <a:cs typeface="Times New Roman" pitchFamily="18" charset="0"/>
              </a:rPr>
              <a:t>b. another kind  is used  to protect the wooden windows from rainfall and shading them from the sun, while wooden bars are used as </a:t>
            </a:r>
            <a:r>
              <a:rPr lang="en-US" sz="2400" b="1" dirty="0" err="1">
                <a:solidFill>
                  <a:schemeClr val="bg1"/>
                </a:solidFill>
                <a:latin typeface="Times New Roman" pitchFamily="18" charset="0"/>
                <a:cs typeface="Times New Roman" pitchFamily="18" charset="0"/>
              </a:rPr>
              <a:t>amian</a:t>
            </a:r>
            <a:r>
              <a:rPr lang="en-US" sz="2400" b="1" dirty="0">
                <a:solidFill>
                  <a:schemeClr val="bg1"/>
                </a:solidFill>
                <a:latin typeface="Times New Roman" pitchFamily="18" charset="0"/>
                <a:cs typeface="Times New Roman" pitchFamily="18" charset="0"/>
              </a:rPr>
              <a:t> element in making the sand roofs </a:t>
            </a:r>
            <a:r>
              <a:rPr lang="en-US" sz="2400" dirty="0" smtClean="0"/>
              <a:t>. </a:t>
            </a:r>
            <a:endParaRPr lang="en-US" sz="2400" dirty="0"/>
          </a:p>
        </p:txBody>
      </p:sp>
    </p:spTree>
    <p:extLst>
      <p:ext uri="{BB962C8B-B14F-4D97-AF65-F5344CB8AC3E}">
        <p14:creationId xmlns:p14="http://schemas.microsoft.com/office/powerpoint/2010/main" val="1865596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hape 2"/>
          <p:cNvSpPr/>
          <p:nvPr/>
        </p:nvSpPr>
        <p:spPr>
          <a:xfrm>
            <a:off x="1524000" y="1524000"/>
            <a:ext cx="6096000" cy="3810000"/>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 name="Rectangle 3"/>
          <p:cNvSpPr/>
          <p:nvPr/>
        </p:nvSpPr>
        <p:spPr>
          <a:xfrm>
            <a:off x="1094756" y="4017258"/>
            <a:ext cx="2666114" cy="1015663"/>
          </a:xfrm>
          <a:prstGeom prst="rect">
            <a:avLst/>
          </a:prstGeom>
        </p:spPr>
        <p:txBody>
          <a:bodyPr wrap="none">
            <a:spAutoFit/>
          </a:bodyPr>
          <a:lstStyle/>
          <a:p>
            <a:pPr lvl="0"/>
            <a:r>
              <a:rPr lang="en-US" sz="6000" b="1" dirty="0">
                <a:solidFill>
                  <a:schemeClr val="bg1"/>
                </a:solidFill>
                <a:latin typeface="Times New Roman" pitchFamily="18" charset="0"/>
                <a:cs typeface="Times New Roman" pitchFamily="18" charset="0"/>
              </a:rPr>
              <a:t>Thanks</a:t>
            </a:r>
            <a:endParaRPr lang="ar-IQ" sz="6000" b="1" dirty="0">
              <a:solidFill>
                <a:schemeClr val="bg1"/>
              </a:solidFill>
              <a:latin typeface="Times New Roman" pitchFamily="18" charset="0"/>
              <a:cs typeface="Times New Roman" pitchFamily="18" charset="0"/>
            </a:endParaRPr>
          </a:p>
        </p:txBody>
      </p:sp>
      <p:grpSp>
        <p:nvGrpSpPr>
          <p:cNvPr id="5" name="Group 4"/>
          <p:cNvGrpSpPr/>
          <p:nvPr/>
        </p:nvGrpSpPr>
        <p:grpSpPr>
          <a:xfrm>
            <a:off x="3491880" y="2970467"/>
            <a:ext cx="1588993" cy="1017272"/>
            <a:chOff x="1823867" y="2392043"/>
            <a:chExt cx="1588993" cy="1017272"/>
          </a:xfrm>
        </p:grpSpPr>
        <p:sp>
          <p:nvSpPr>
            <p:cNvPr id="6" name="Rectangle 5"/>
            <p:cNvSpPr/>
            <p:nvPr/>
          </p:nvSpPr>
          <p:spPr>
            <a:xfrm>
              <a:off x="1823867" y="2392043"/>
              <a:ext cx="1588993" cy="10172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 name="Rectangle 6"/>
            <p:cNvSpPr/>
            <p:nvPr/>
          </p:nvSpPr>
          <p:spPr>
            <a:xfrm>
              <a:off x="1823867" y="2392043"/>
              <a:ext cx="1588993" cy="10172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1817" tIns="0" rIns="0" bIns="0" numCol="1" spcCol="1270" anchor="t" anchorCtr="0">
              <a:noAutofit/>
            </a:bodyPr>
            <a:lstStyle/>
            <a:p>
              <a:pPr lvl="0" algn="l" defTabSz="3200400" rtl="1">
                <a:lnSpc>
                  <a:spcPct val="90000"/>
                </a:lnSpc>
                <a:spcBef>
                  <a:spcPct val="0"/>
                </a:spcBef>
                <a:spcAft>
                  <a:spcPct val="35000"/>
                </a:spcAft>
              </a:pPr>
              <a:r>
                <a:rPr lang="en-US" sz="7200" b="1" kern="1200" dirty="0" smtClean="0">
                  <a:solidFill>
                    <a:srgbClr val="FFC000"/>
                  </a:solidFill>
                  <a:latin typeface="Times New Roman" pitchFamily="18" charset="0"/>
                  <a:cs typeface="Times New Roman" pitchFamily="18" charset="0"/>
                </a:rPr>
                <a:t>For</a:t>
              </a:r>
              <a:r>
                <a:rPr lang="en-US" sz="3800" kern="1200" dirty="0" smtClean="0"/>
                <a:t> </a:t>
              </a:r>
              <a:endParaRPr lang="ar-IQ" sz="3800" kern="1200" dirty="0"/>
            </a:p>
          </p:txBody>
        </p:sp>
      </p:grpSp>
      <p:sp>
        <p:nvSpPr>
          <p:cNvPr id="8" name="Rectangle 7"/>
          <p:cNvSpPr/>
          <p:nvPr/>
        </p:nvSpPr>
        <p:spPr>
          <a:xfrm>
            <a:off x="5052854" y="2278421"/>
            <a:ext cx="3305713" cy="1015663"/>
          </a:xfrm>
          <a:prstGeom prst="rect">
            <a:avLst/>
          </a:prstGeom>
        </p:spPr>
        <p:txBody>
          <a:bodyPr wrap="none">
            <a:spAutoFit/>
          </a:bodyPr>
          <a:lstStyle/>
          <a:p>
            <a:pPr lvl="0"/>
            <a:r>
              <a:rPr lang="en-US" sz="6000" b="1" dirty="0" smtClean="0">
                <a:solidFill>
                  <a:srgbClr val="FF0000"/>
                </a:solidFill>
                <a:latin typeface="Times New Roman" pitchFamily="18" charset="0"/>
                <a:cs typeface="Times New Roman" pitchFamily="18" charset="0"/>
              </a:rPr>
              <a:t>Attention</a:t>
            </a:r>
            <a:endParaRPr lang="ar-IQ"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65596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424" y="476672"/>
            <a:ext cx="8712968" cy="2308324"/>
          </a:xfrm>
          <a:prstGeom prst="rect">
            <a:avLst/>
          </a:prstGeom>
        </p:spPr>
        <p:txBody>
          <a:bodyPr wrap="square">
            <a:spAutoFit/>
          </a:bodyPr>
          <a:lstStyle/>
          <a:p>
            <a:pPr algn="l"/>
            <a:r>
              <a:rPr lang="en-US" sz="2400" b="1" dirty="0">
                <a:solidFill>
                  <a:srgbClr val="FFFF00"/>
                </a:solidFill>
                <a:latin typeface="Times New Roman" pitchFamily="18" charset="0"/>
                <a:cs typeface="Times New Roman" pitchFamily="18" charset="0"/>
              </a:rPr>
              <a:t>The principles of sustainability that interfere with the social organization and the human behavior of the society have been reflected on the urban production both at the level of planning standards of cities and urban clusters or the features of traditional architecture derived from the content of the teachings of Islam and the customs and traditions prevailing in society.</a:t>
            </a:r>
            <a:endParaRPr lang="ar-IQ" sz="2400" b="1" dirty="0">
              <a:solidFill>
                <a:srgbClr val="FFFF00"/>
              </a:solidFill>
              <a:latin typeface="Times New Roman" pitchFamily="18" charset="0"/>
              <a:cs typeface="Times New Roman" pitchFamily="18" charset="0"/>
            </a:endParaRPr>
          </a:p>
        </p:txBody>
      </p:sp>
      <p:sp>
        <p:nvSpPr>
          <p:cNvPr id="4" name="Rectangle 3"/>
          <p:cNvSpPr/>
          <p:nvPr/>
        </p:nvSpPr>
        <p:spPr>
          <a:xfrm>
            <a:off x="179424" y="3429000"/>
            <a:ext cx="8712968" cy="2246769"/>
          </a:xfrm>
          <a:prstGeom prst="rect">
            <a:avLst/>
          </a:prstGeom>
        </p:spPr>
        <p:txBody>
          <a:bodyPr wrap="square">
            <a:spAutoFit/>
          </a:bodyPr>
          <a:lstStyle/>
          <a:p>
            <a:pPr algn="l" rtl="0"/>
            <a:r>
              <a:rPr lang="en-US" sz="2800" b="1" dirty="0">
                <a:solidFill>
                  <a:schemeClr val="bg1"/>
                </a:solidFill>
                <a:latin typeface="Times New Roman" pitchFamily="18" charset="0"/>
                <a:cs typeface="Times New Roman" pitchFamily="18" charset="0"/>
              </a:rPr>
              <a:t>This research aims to define the concept and principles of sustainability in the traditional architecture in general and </a:t>
            </a:r>
            <a:r>
              <a:rPr lang="en-US" sz="2800" b="1" dirty="0" smtClean="0">
                <a:solidFill>
                  <a:schemeClr val="bg1"/>
                </a:solidFill>
                <a:latin typeface="Times New Roman" pitchFamily="18" charset="0"/>
                <a:cs typeface="Times New Roman" pitchFamily="18" charset="0"/>
              </a:rPr>
              <a:t>Especially the </a:t>
            </a:r>
            <a:r>
              <a:rPr lang="en-US" sz="2800" b="1" dirty="0">
                <a:solidFill>
                  <a:schemeClr val="bg1"/>
                </a:solidFill>
                <a:latin typeface="Times New Roman" pitchFamily="18" charset="0"/>
                <a:cs typeface="Times New Roman" pitchFamily="18" charset="0"/>
              </a:rPr>
              <a:t>buildings of mountain cities, </a:t>
            </a:r>
            <a:r>
              <a:rPr lang="en-US" sz="2800" b="1" dirty="0" smtClean="0">
                <a:solidFill>
                  <a:srgbClr val="FFFF00"/>
                </a:solidFill>
                <a:latin typeface="Times New Roman" pitchFamily="18" charset="0"/>
                <a:cs typeface="Times New Roman" pitchFamily="18" charset="0"/>
              </a:rPr>
              <a:t>practical section , applied through the analytical of </a:t>
            </a:r>
            <a:r>
              <a:rPr lang="en-US" sz="2800" b="1" dirty="0" err="1" smtClean="0">
                <a:solidFill>
                  <a:srgbClr val="FFFF00"/>
                </a:solidFill>
                <a:latin typeface="Times New Roman" pitchFamily="18" charset="0"/>
                <a:cs typeface="Times New Roman" pitchFamily="18" charset="0"/>
              </a:rPr>
              <a:t>Akra</a:t>
            </a:r>
            <a:r>
              <a:rPr lang="en-US" sz="2800" b="1" dirty="0" smtClean="0">
                <a:solidFill>
                  <a:srgbClr val="FFFF00"/>
                </a:solidFill>
                <a:latin typeface="Times New Roman" pitchFamily="18" charset="0"/>
                <a:cs typeface="Times New Roman" pitchFamily="18" charset="0"/>
              </a:rPr>
              <a:t> city traditional buildings as a case study..</a:t>
            </a:r>
            <a:endParaRPr lang="en-US" sz="2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622009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21" y="1181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520" y="426231"/>
            <a:ext cx="3058786" cy="523220"/>
          </a:xfrm>
          <a:prstGeom prst="rect">
            <a:avLst/>
          </a:prstGeom>
        </p:spPr>
        <p:txBody>
          <a:bodyPr wrap="none">
            <a:spAutoFit/>
          </a:bodyPr>
          <a:lstStyle/>
          <a:p>
            <a:r>
              <a:rPr lang="en-US" sz="2800" b="1" dirty="0" smtClean="0">
                <a:solidFill>
                  <a:schemeClr val="bg1"/>
                </a:solidFill>
                <a:latin typeface="Times New Roman" pitchFamily="18" charset="0"/>
                <a:cs typeface="Times New Roman" pitchFamily="18" charset="0"/>
              </a:rPr>
              <a:t>.	Introduction</a:t>
            </a:r>
            <a:endParaRPr lang="ar-IQ" sz="2800" b="1" dirty="0">
              <a:solidFill>
                <a:schemeClr val="bg1"/>
              </a:solidFill>
              <a:latin typeface="Times New Roman" pitchFamily="18" charset="0"/>
              <a:cs typeface="Times New Roman" pitchFamily="18" charset="0"/>
            </a:endParaRPr>
          </a:p>
        </p:txBody>
      </p:sp>
      <p:sp>
        <p:nvSpPr>
          <p:cNvPr id="4" name="Rectangle 3"/>
          <p:cNvSpPr/>
          <p:nvPr/>
        </p:nvSpPr>
        <p:spPr>
          <a:xfrm>
            <a:off x="215428" y="1124744"/>
            <a:ext cx="8640960" cy="4401205"/>
          </a:xfrm>
          <a:prstGeom prst="rect">
            <a:avLst/>
          </a:prstGeom>
        </p:spPr>
        <p:txBody>
          <a:bodyPr wrap="square">
            <a:spAutoFit/>
          </a:bodyPr>
          <a:lstStyle/>
          <a:p>
            <a:pPr algn="l"/>
            <a:r>
              <a:rPr lang="en-US" sz="2800" b="1" dirty="0" err="1" smtClean="0">
                <a:solidFill>
                  <a:srgbClr val="FFFF00"/>
                </a:solidFill>
                <a:latin typeface="Times New Roman" pitchFamily="18" charset="0"/>
                <a:cs typeface="Times New Roman" pitchFamily="18" charset="0"/>
              </a:rPr>
              <a:t>Akra</a:t>
            </a:r>
            <a:r>
              <a:rPr lang="en-US" sz="2800" b="1" dirty="0" smtClean="0">
                <a:solidFill>
                  <a:srgbClr val="FFFF00"/>
                </a:solidFill>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is one of the most beautiful cities of Kurdistan with its brilliance, fascination, elegance and unique cultural and archaeological construction. This beautiful city is characterized by its built style at the foot of mountain, which lies on it in the Kurdistan region of Iraq in the 70 km northeast of Mosul, 90 km from the capital Erbil and 110 km </a:t>
            </a:r>
            <a:r>
              <a:rPr lang="en-US" sz="2800" b="1" dirty="0" err="1">
                <a:solidFill>
                  <a:srgbClr val="FFFF00"/>
                </a:solidFill>
                <a:latin typeface="Times New Roman" pitchFamily="18" charset="0"/>
                <a:cs typeface="Times New Roman" pitchFamily="18" charset="0"/>
              </a:rPr>
              <a:t>Dohuk</a:t>
            </a:r>
            <a:r>
              <a:rPr lang="en-US" sz="2800" b="1" dirty="0">
                <a:solidFill>
                  <a:srgbClr val="FFFF00"/>
                </a:solidFill>
                <a:latin typeface="Times New Roman" pitchFamily="18" charset="0"/>
                <a:cs typeface="Times New Roman" pitchFamily="18" charset="0"/>
              </a:rPr>
              <a:t> city. </a:t>
            </a:r>
            <a:r>
              <a:rPr lang="en-US" sz="2800" b="1" dirty="0" err="1" smtClean="0">
                <a:solidFill>
                  <a:srgbClr val="FFFF00"/>
                </a:solidFill>
                <a:latin typeface="Times New Roman" pitchFamily="18" charset="0"/>
                <a:cs typeface="Times New Roman" pitchFamily="18" charset="0"/>
              </a:rPr>
              <a:t>Akra</a:t>
            </a:r>
            <a:r>
              <a:rPr lang="en-US" sz="2800" b="1" dirty="0" smtClean="0">
                <a:solidFill>
                  <a:srgbClr val="FFFF00"/>
                </a:solidFill>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was built in the meadow and located on the slope of its ancient citadel in natural composition such as the Romanian amphitheater. </a:t>
            </a:r>
            <a:endParaRPr lang="ar-IQ" sz="2800" b="1" dirty="0">
              <a:solidFill>
                <a:srgbClr val="FFFF00"/>
              </a:solidFill>
              <a:latin typeface="Times New Roman" pitchFamily="18" charset="0"/>
              <a:cs typeface="Times New Roman" pitchFamily="18"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Diagram 7"/>
          <p:cNvGraphicFramePr/>
          <p:nvPr>
            <p:extLst>
              <p:ext uri="{D42A27DB-BD31-4B8C-83A1-F6EECF244321}">
                <p14:modId xmlns:p14="http://schemas.microsoft.com/office/powerpoint/2010/main" val="1068399917"/>
              </p:ext>
            </p:extLst>
          </p:nvPr>
        </p:nvGraphicFramePr>
        <p:xfrm>
          <a:off x="395536" y="73705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66636468"/>
              </p:ext>
            </p:extLst>
          </p:nvPr>
        </p:nvGraphicFramePr>
        <p:xfrm>
          <a:off x="4079776" y="3541666"/>
          <a:ext cx="5064224" cy="33281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ectangle 10"/>
          <p:cNvSpPr/>
          <p:nvPr/>
        </p:nvSpPr>
        <p:spPr>
          <a:xfrm>
            <a:off x="215428" y="103066"/>
            <a:ext cx="3579378" cy="584775"/>
          </a:xfrm>
          <a:prstGeom prst="rect">
            <a:avLst/>
          </a:prstGeom>
        </p:spPr>
        <p:txBody>
          <a:bodyPr wrap="none">
            <a:spAutoFit/>
          </a:bodyPr>
          <a:lstStyle/>
          <a:p>
            <a:r>
              <a:rPr lang="en-US" sz="3200" b="1" dirty="0" smtClean="0">
                <a:solidFill>
                  <a:srgbClr val="FFFF00"/>
                </a:solidFill>
                <a:latin typeface="Times New Roman" pitchFamily="18" charset="0"/>
                <a:cs typeface="Times New Roman" pitchFamily="18" charset="0"/>
              </a:rPr>
              <a:t>Research </a:t>
            </a:r>
            <a:r>
              <a:rPr lang="en-US" sz="3200" b="1" dirty="0">
                <a:solidFill>
                  <a:srgbClr val="FFFF00"/>
                </a:solidFill>
                <a:latin typeface="Times New Roman" pitchFamily="18" charset="0"/>
                <a:cs typeface="Times New Roman" pitchFamily="18" charset="0"/>
              </a:rPr>
              <a:t>Structure</a:t>
            </a:r>
            <a:endParaRPr lang="ar-IQ" sz="3200" b="1" dirty="0">
              <a:solidFill>
                <a:srgbClr val="FFFF00"/>
              </a:solidFill>
              <a:latin typeface="Times New Roman" pitchFamily="18" charset="0"/>
              <a:cs typeface="Times New Roman" pitchFamily="18" charset="0"/>
            </a:endParaRPr>
          </a:p>
        </p:txBody>
      </p:sp>
      <p:graphicFrame>
        <p:nvGraphicFramePr>
          <p:cNvPr id="12" name="Diagram 11"/>
          <p:cNvGraphicFramePr/>
          <p:nvPr>
            <p:extLst>
              <p:ext uri="{D42A27DB-BD31-4B8C-83A1-F6EECF244321}">
                <p14:modId xmlns:p14="http://schemas.microsoft.com/office/powerpoint/2010/main" val="425252960"/>
              </p:ext>
            </p:extLst>
          </p:nvPr>
        </p:nvGraphicFramePr>
        <p:xfrm>
          <a:off x="755576" y="4797152"/>
          <a:ext cx="3264024" cy="181597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55341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Diagram 2"/>
          <p:cNvGraphicFramePr/>
          <p:nvPr>
            <p:extLst>
              <p:ext uri="{D42A27DB-BD31-4B8C-83A1-F6EECF244321}">
                <p14:modId xmlns:p14="http://schemas.microsoft.com/office/powerpoint/2010/main" val="1696973600"/>
              </p:ext>
            </p:extLst>
          </p:nvPr>
        </p:nvGraphicFramePr>
        <p:xfrm>
          <a:off x="107504" y="794891"/>
          <a:ext cx="3636072" cy="2688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775740" y="3717032"/>
            <a:ext cx="3506088" cy="523220"/>
          </a:xfrm>
          <a:prstGeom prst="rect">
            <a:avLst/>
          </a:prstGeom>
        </p:spPr>
        <p:txBody>
          <a:bodyPr wrap="none">
            <a:spAutoFit/>
          </a:bodyPr>
          <a:lstStyle/>
          <a:p>
            <a:pPr lvl="0"/>
            <a:r>
              <a:rPr lang="en-US" sz="2800" b="1" dirty="0" smtClean="0">
                <a:solidFill>
                  <a:srgbClr val="FFFF00"/>
                </a:solidFill>
                <a:latin typeface="Times New Roman" pitchFamily="18" charset="0"/>
                <a:cs typeface="Times New Roman" pitchFamily="18" charset="0"/>
              </a:rPr>
              <a:t>Climate main factors </a:t>
            </a:r>
            <a:endParaRPr lang="ar-IQ" sz="2800" b="1" dirty="0">
              <a:solidFill>
                <a:srgbClr val="FFFF00"/>
              </a:solidFill>
              <a:latin typeface="Times New Roman" pitchFamily="18" charset="0"/>
              <a:cs typeface="Times New Roman" pitchFamily="18" charset="0"/>
            </a:endParaRPr>
          </a:p>
        </p:txBody>
      </p:sp>
      <p:pic>
        <p:nvPicPr>
          <p:cNvPr id="6" name="Picture 5" descr="http://article.sciencepublishinggroup.com/journal/183/183007019/image001.jpg"/>
          <p:cNvPicPr/>
          <p:nvPr/>
        </p:nvPicPr>
        <p:blipFill>
          <a:blip r:embed="rId8">
            <a:extLst>
              <a:ext uri="{28A0092B-C50C-407E-A947-70E740481C1C}">
                <a14:useLocalDpi xmlns:a14="http://schemas.microsoft.com/office/drawing/2010/main" val="0"/>
              </a:ext>
            </a:extLst>
          </a:blip>
          <a:srcRect/>
          <a:stretch>
            <a:fillRect/>
          </a:stretch>
        </p:blipFill>
        <p:spPr bwMode="auto">
          <a:xfrm>
            <a:off x="3620681" y="2782668"/>
            <a:ext cx="1142619" cy="646331"/>
          </a:xfrm>
          <a:prstGeom prst="rect">
            <a:avLst/>
          </a:prstGeom>
          <a:noFill/>
          <a:ln>
            <a:noFill/>
          </a:ln>
        </p:spPr>
      </p:pic>
      <p:pic>
        <p:nvPicPr>
          <p:cNvPr id="6146" name="Picture 2" descr="نتيجة بحث الصور عن الرطوبة في الجبال"/>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8784" y="1092108"/>
            <a:ext cx="1104579" cy="66873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0371" y="1973720"/>
            <a:ext cx="1078052" cy="57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761046" y="2782669"/>
            <a:ext cx="4255270" cy="646331"/>
          </a:xfrm>
          <a:prstGeom prst="rect">
            <a:avLst/>
          </a:prstGeom>
        </p:spPr>
        <p:txBody>
          <a:bodyPr wrap="square">
            <a:spAutoFit/>
          </a:bodyPr>
          <a:lstStyle/>
          <a:p>
            <a:pPr algn="l"/>
            <a:r>
              <a:rPr lang="en-US" b="1" dirty="0">
                <a:solidFill>
                  <a:srgbClr val="FFFF00"/>
                </a:solidFill>
                <a:latin typeface="Times New Roman" pitchFamily="18" charset="0"/>
                <a:cs typeface="Times New Roman" pitchFamily="18" charset="0"/>
              </a:rPr>
              <a:t>It is usually expressed in hours per year, or in (average) hours per day</a:t>
            </a:r>
            <a:endParaRPr lang="ar-IQ" b="1" dirty="0">
              <a:solidFill>
                <a:srgbClr val="FFFF00"/>
              </a:solidFill>
              <a:latin typeface="Times New Roman" pitchFamily="18" charset="0"/>
              <a:cs typeface="Times New Roman" pitchFamily="18" charset="0"/>
            </a:endParaRPr>
          </a:p>
        </p:txBody>
      </p:sp>
      <p:sp>
        <p:nvSpPr>
          <p:cNvPr id="9" name="Rectangle 8"/>
          <p:cNvSpPr/>
          <p:nvPr/>
        </p:nvSpPr>
        <p:spPr>
          <a:xfrm>
            <a:off x="4633363" y="964812"/>
            <a:ext cx="4510637" cy="923330"/>
          </a:xfrm>
          <a:prstGeom prst="rect">
            <a:avLst/>
          </a:prstGeom>
        </p:spPr>
        <p:txBody>
          <a:bodyPr wrap="square">
            <a:spAutoFit/>
          </a:bodyPr>
          <a:lstStyle/>
          <a:p>
            <a:pPr algn="l"/>
            <a:r>
              <a:rPr lang="en-US" b="1" dirty="0">
                <a:solidFill>
                  <a:srgbClr val="FFFF00"/>
                </a:solidFill>
                <a:latin typeface="Times New Roman" pitchFamily="18" charset="0"/>
                <a:cs typeface="Times New Roman" pitchFamily="18" charset="0"/>
              </a:rPr>
              <a:t>Controlling moisture is important to protect occupants from adverse health effects and to protect the building,</a:t>
            </a:r>
            <a:endParaRPr lang="ar-IQ" b="1" dirty="0">
              <a:solidFill>
                <a:srgbClr val="FFFF00"/>
              </a:solidFill>
              <a:latin typeface="Times New Roman" pitchFamily="18" charset="0"/>
              <a:cs typeface="Times New Roman" pitchFamily="18" charset="0"/>
            </a:endParaRPr>
          </a:p>
        </p:txBody>
      </p:sp>
      <p:sp>
        <p:nvSpPr>
          <p:cNvPr id="10" name="Rectangle 9"/>
          <p:cNvSpPr/>
          <p:nvPr/>
        </p:nvSpPr>
        <p:spPr>
          <a:xfrm>
            <a:off x="4727512" y="1888142"/>
            <a:ext cx="4416488" cy="923330"/>
          </a:xfrm>
          <a:prstGeom prst="rect">
            <a:avLst/>
          </a:prstGeom>
        </p:spPr>
        <p:txBody>
          <a:bodyPr wrap="square">
            <a:spAutoFit/>
          </a:bodyPr>
          <a:lstStyle/>
          <a:p>
            <a:pPr algn="l"/>
            <a:r>
              <a:rPr lang="en-US" b="1" dirty="0">
                <a:solidFill>
                  <a:srgbClr val="FFFF00"/>
                </a:solidFill>
                <a:latin typeface="Times New Roman" pitchFamily="18" charset="0"/>
                <a:cs typeface="Times New Roman" pitchFamily="18" charset="0"/>
              </a:rPr>
              <a:t>Difference between two regions causes difference in pressure and the difference in pressure makes wind. </a:t>
            </a:r>
            <a:endParaRPr lang="ar-IQ" b="1" dirty="0">
              <a:solidFill>
                <a:srgbClr val="FFFF00"/>
              </a:solidFill>
              <a:latin typeface="Times New Roman" pitchFamily="18" charset="0"/>
              <a:cs typeface="Times New Roman" pitchFamily="18" charset="0"/>
            </a:endParaRPr>
          </a:p>
        </p:txBody>
      </p:sp>
      <p:sp>
        <p:nvSpPr>
          <p:cNvPr id="11" name="Rectangle 10"/>
          <p:cNvSpPr/>
          <p:nvPr/>
        </p:nvSpPr>
        <p:spPr>
          <a:xfrm>
            <a:off x="-74286" y="4278287"/>
            <a:ext cx="3491661" cy="461665"/>
          </a:xfrm>
          <a:prstGeom prst="rect">
            <a:avLst/>
          </a:prstGeom>
        </p:spPr>
        <p:txBody>
          <a:bodyPr wrap="none">
            <a:spAutoFit/>
          </a:bodyPr>
          <a:lstStyle/>
          <a:p>
            <a:r>
              <a:rPr lang="en-US" sz="2400" b="1" dirty="0">
                <a:solidFill>
                  <a:schemeClr val="bg1"/>
                </a:solidFill>
                <a:latin typeface="Times New Roman" pitchFamily="18" charset="0"/>
                <a:cs typeface="Times New Roman" pitchFamily="18" charset="0"/>
              </a:rPr>
              <a:t>The</a:t>
            </a:r>
            <a:r>
              <a:rPr lang="en-US" sz="2400" b="1" dirty="0">
                <a:latin typeface="Times New Roman" pitchFamily="18" charset="0"/>
                <a:cs typeface="Times New Roman" pitchFamily="18" charset="0"/>
              </a:rPr>
              <a:t> </a:t>
            </a:r>
            <a:r>
              <a:rPr lang="en-US" sz="2400" b="1" dirty="0">
                <a:solidFill>
                  <a:schemeClr val="bg1"/>
                </a:solidFill>
                <a:latin typeface="Times New Roman" pitchFamily="18" charset="0"/>
                <a:cs typeface="Times New Roman" pitchFamily="18" charset="0"/>
              </a:rPr>
              <a:t>climate in Kurdistan</a:t>
            </a:r>
            <a:endParaRPr lang="ar-IQ" sz="2400" b="1" dirty="0">
              <a:solidFill>
                <a:schemeClr val="bg1"/>
              </a:solidFill>
              <a:latin typeface="Times New Roman" pitchFamily="18" charset="0"/>
              <a:cs typeface="Times New Roman" pitchFamily="18" charset="0"/>
            </a:endParaRPr>
          </a:p>
        </p:txBody>
      </p:sp>
      <p:sp>
        <p:nvSpPr>
          <p:cNvPr id="12" name="Rectangle 11"/>
          <p:cNvSpPr/>
          <p:nvPr/>
        </p:nvSpPr>
        <p:spPr>
          <a:xfrm>
            <a:off x="117506" y="4760777"/>
            <a:ext cx="8836804" cy="1938992"/>
          </a:xfrm>
          <a:prstGeom prst="rect">
            <a:avLst/>
          </a:prstGeom>
        </p:spPr>
        <p:txBody>
          <a:bodyPr wrap="square">
            <a:spAutoFit/>
          </a:bodyPr>
          <a:lstStyle/>
          <a:p>
            <a:pPr algn="l"/>
            <a:r>
              <a:rPr lang="en-US" sz="2000" b="1" dirty="0" smtClean="0">
                <a:solidFill>
                  <a:srgbClr val="FFFF00"/>
                </a:solidFill>
                <a:latin typeface="Times New Roman" pitchFamily="18" charset="0"/>
                <a:cs typeface="Times New Roman" pitchFamily="18" charset="0"/>
              </a:rPr>
              <a:t>The climate of Kurdistan region has been identified according to </a:t>
            </a:r>
            <a:r>
              <a:rPr lang="en-US" sz="2000" b="1" dirty="0" err="1" smtClean="0">
                <a:solidFill>
                  <a:srgbClr val="FFFF00"/>
                </a:solidFill>
                <a:latin typeface="Times New Roman" pitchFamily="18" charset="0"/>
                <a:cs typeface="Times New Roman" pitchFamily="18" charset="0"/>
              </a:rPr>
              <a:t>Koppen</a:t>
            </a:r>
            <a:r>
              <a:rPr lang="en-US" sz="2000" b="1" dirty="0" smtClean="0">
                <a:solidFill>
                  <a:srgbClr val="FFFF00"/>
                </a:solidFill>
                <a:latin typeface="Times New Roman" pitchFamily="18" charset="0"/>
                <a:cs typeface="Times New Roman" pitchFamily="18" charset="0"/>
              </a:rPr>
              <a:t> classification as arid and semi-arid climate (steppe - </a:t>
            </a:r>
            <a:r>
              <a:rPr lang="en-US" sz="2000" b="1" dirty="0" err="1" smtClean="0">
                <a:solidFill>
                  <a:srgbClr val="FFFF00"/>
                </a:solidFill>
                <a:latin typeface="Times New Roman" pitchFamily="18" charset="0"/>
                <a:cs typeface="Times New Roman" pitchFamily="18" charset="0"/>
              </a:rPr>
              <a:t>BSh</a:t>
            </a:r>
            <a:r>
              <a:rPr lang="en-US" sz="2000" b="1" dirty="0" smtClean="0">
                <a:solidFill>
                  <a:srgbClr val="FFFF00"/>
                </a:solidFill>
                <a:latin typeface="Times New Roman" pitchFamily="18" charset="0"/>
                <a:cs typeface="Times New Roman" pitchFamily="18" charset="0"/>
              </a:rPr>
              <a:t> and Mediterranean ). It is hot and dry in summer and cold and wet in winter, with short spring and autumn seasons compared to summer and winter [14]. In winter, Kurdistan region falls under the influence of Mediterranean cyclones that moves east to northeast over the region. </a:t>
            </a:r>
            <a:endParaRPr lang="ar-IQ" sz="20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3801041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p:cNvGraphicFramePr/>
          <p:nvPr>
            <p:extLst>
              <p:ext uri="{D42A27DB-BD31-4B8C-83A1-F6EECF244321}">
                <p14:modId xmlns:p14="http://schemas.microsoft.com/office/powerpoint/2010/main" val="463367009"/>
              </p:ext>
            </p:extLst>
          </p:nvPr>
        </p:nvGraphicFramePr>
        <p:xfrm>
          <a:off x="0" y="0"/>
          <a:ext cx="9144000" cy="6669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7108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7"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7053" y="572790"/>
            <a:ext cx="8713056" cy="3539430"/>
          </a:xfrm>
          <a:prstGeom prst="rect">
            <a:avLst/>
          </a:prstGeom>
        </p:spPr>
        <p:txBody>
          <a:bodyPr wrap="square">
            <a:spAutoFit/>
          </a:bodyPr>
          <a:lstStyle/>
          <a:p>
            <a:pPr algn="l" rtl="0"/>
            <a:r>
              <a:rPr lang="en-US" sz="2800" b="1" dirty="0" smtClean="0">
                <a:solidFill>
                  <a:schemeClr val="bg1"/>
                </a:solidFill>
                <a:latin typeface="Times New Roman" pitchFamily="18" charset="0"/>
                <a:cs typeface="Times New Roman" pitchFamily="18" charset="0"/>
              </a:rPr>
              <a:t> </a:t>
            </a:r>
            <a:r>
              <a:rPr lang="en-US" sz="2800" b="1" dirty="0">
                <a:solidFill>
                  <a:schemeClr val="bg1"/>
                </a:solidFill>
                <a:latin typeface="Times New Roman" pitchFamily="18" charset="0"/>
                <a:cs typeface="Times New Roman" pitchFamily="18" charset="0"/>
              </a:rPr>
              <a:t>Research case (issue)</a:t>
            </a:r>
          </a:p>
          <a:p>
            <a:pPr algn="l" rtl="0"/>
            <a:r>
              <a:rPr lang="en-US" sz="2400" b="1" dirty="0">
                <a:solidFill>
                  <a:srgbClr val="FFFF00"/>
                </a:solidFill>
                <a:latin typeface="Times New Roman" pitchFamily="18" charset="0"/>
                <a:cs typeface="Times New Roman" pitchFamily="18" charset="0"/>
              </a:rPr>
              <a:t> Lack of knowledge about the influence of climatic factors in determining in the general characteristics of local architecture in </a:t>
            </a:r>
            <a:r>
              <a:rPr lang="en-US" sz="2400" b="1" dirty="0" err="1" smtClean="0">
                <a:solidFill>
                  <a:srgbClr val="FFFF00"/>
                </a:solidFill>
                <a:latin typeface="Times New Roman" pitchFamily="18" charset="0"/>
                <a:cs typeface="Times New Roman" pitchFamily="18" charset="0"/>
              </a:rPr>
              <a:t>akra</a:t>
            </a:r>
            <a:r>
              <a:rPr lang="en-US" sz="2400" b="1" dirty="0" smtClean="0">
                <a:solidFill>
                  <a:srgbClr val="FFFF00"/>
                </a:solidFill>
                <a:latin typeface="Times New Roman" pitchFamily="18" charset="0"/>
                <a:cs typeface="Times New Roman" pitchFamily="18" charset="0"/>
              </a:rPr>
              <a:t> </a:t>
            </a:r>
            <a:r>
              <a:rPr lang="en-US" sz="2400" b="1" dirty="0">
                <a:solidFill>
                  <a:srgbClr val="FFFF00"/>
                </a:solidFill>
                <a:latin typeface="Times New Roman" pitchFamily="18" charset="0"/>
                <a:cs typeface="Times New Roman" pitchFamily="18" charset="0"/>
              </a:rPr>
              <a:t>city.</a:t>
            </a:r>
          </a:p>
          <a:p>
            <a:pPr algn="l" rtl="0"/>
            <a:r>
              <a:rPr lang="en-US" sz="2800" b="1" dirty="0" smtClean="0">
                <a:solidFill>
                  <a:schemeClr val="bg1"/>
                </a:solidFill>
                <a:latin typeface="Times New Roman" pitchFamily="18" charset="0"/>
                <a:cs typeface="Times New Roman" pitchFamily="18" charset="0"/>
              </a:rPr>
              <a:t> </a:t>
            </a:r>
            <a:r>
              <a:rPr lang="en-US" sz="2800" b="1" dirty="0">
                <a:solidFill>
                  <a:schemeClr val="bg1"/>
                </a:solidFill>
                <a:latin typeface="Times New Roman" pitchFamily="18" charset="0"/>
                <a:cs typeface="Times New Roman" pitchFamily="18" charset="0"/>
              </a:rPr>
              <a:t>Research Hypothesis</a:t>
            </a:r>
          </a:p>
          <a:p>
            <a:pPr algn="l" rtl="0"/>
            <a:r>
              <a:rPr lang="en-US" sz="2400" b="1" dirty="0">
                <a:solidFill>
                  <a:srgbClr val="FFFF00"/>
                </a:solidFill>
                <a:latin typeface="Times New Roman" pitchFamily="18" charset="0"/>
                <a:cs typeface="Times New Roman" pitchFamily="18" charset="0"/>
              </a:rPr>
              <a:t>The climatic factors are influence in the formation of elements of architectural design and give the functional and expressive impression of the residential architecture of the </a:t>
            </a:r>
            <a:r>
              <a:rPr lang="en-US" sz="2400" b="1" dirty="0" err="1" smtClean="0">
                <a:solidFill>
                  <a:srgbClr val="FFFF00"/>
                </a:solidFill>
                <a:latin typeface="Times New Roman" pitchFamily="18" charset="0"/>
                <a:cs typeface="Times New Roman" pitchFamily="18" charset="0"/>
              </a:rPr>
              <a:t>Akra</a:t>
            </a:r>
            <a:r>
              <a:rPr lang="en-US" sz="2400" b="1" dirty="0" smtClean="0">
                <a:solidFill>
                  <a:srgbClr val="FFFF00"/>
                </a:solidFill>
                <a:latin typeface="Times New Roman" pitchFamily="18" charset="0"/>
                <a:cs typeface="Times New Roman" pitchFamily="18" charset="0"/>
              </a:rPr>
              <a:t> </a:t>
            </a:r>
            <a:r>
              <a:rPr lang="en-US" sz="2400" b="1" dirty="0">
                <a:solidFill>
                  <a:srgbClr val="FFFF00"/>
                </a:solidFill>
                <a:latin typeface="Times New Roman" pitchFamily="18" charset="0"/>
                <a:cs typeface="Times New Roman" pitchFamily="18" charset="0"/>
              </a:rPr>
              <a:t>city, which was characterized by architecture consistent </a:t>
            </a:r>
            <a:r>
              <a:rPr lang="en-US" sz="2400" dirty="0">
                <a:solidFill>
                  <a:srgbClr val="FFFF00"/>
                </a:solidFill>
                <a:latin typeface="Times New Roman" pitchFamily="18" charset="0"/>
                <a:cs typeface="Times New Roman" pitchFamily="18" charset="0"/>
              </a:rPr>
              <a:t>with </a:t>
            </a:r>
            <a:r>
              <a:rPr lang="en-US" sz="2400" b="1" dirty="0">
                <a:solidFill>
                  <a:srgbClr val="FFFF00"/>
                </a:solidFill>
                <a:latin typeface="Times New Roman" pitchFamily="18" charset="0"/>
                <a:cs typeface="Times New Roman" pitchFamily="18" charset="0"/>
              </a:rPr>
              <a:t>climatic factors</a:t>
            </a:r>
          </a:p>
        </p:txBody>
      </p:sp>
    </p:spTree>
    <p:extLst>
      <p:ext uri="{BB962C8B-B14F-4D97-AF65-F5344CB8AC3E}">
        <p14:creationId xmlns:p14="http://schemas.microsoft.com/office/powerpoint/2010/main" val="2797787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963725" y="3212976"/>
            <a:ext cx="4928756" cy="3645024"/>
          </a:xfrm>
          <a:prstGeom prst="rect">
            <a:avLst/>
          </a:prstGeom>
          <a:noFill/>
          <a:ln>
            <a:noFill/>
          </a:ln>
        </p:spPr>
      </p:pic>
      <p:sp>
        <p:nvSpPr>
          <p:cNvPr id="6" name="Rectangle 5"/>
          <p:cNvSpPr/>
          <p:nvPr/>
        </p:nvSpPr>
        <p:spPr>
          <a:xfrm>
            <a:off x="-72184" y="13905"/>
            <a:ext cx="8136904" cy="3539430"/>
          </a:xfrm>
          <a:prstGeom prst="rect">
            <a:avLst/>
          </a:prstGeom>
        </p:spPr>
        <p:txBody>
          <a:bodyPr wrap="square">
            <a:spAutoFit/>
          </a:bodyPr>
          <a:lstStyle/>
          <a:p>
            <a:pPr algn="l"/>
            <a:r>
              <a:rPr lang="en-US" sz="2400" b="1" dirty="0" smtClean="0">
                <a:solidFill>
                  <a:schemeClr val="bg1"/>
                </a:solidFill>
                <a:latin typeface="Times New Roman" pitchFamily="18" charset="0"/>
                <a:cs typeface="Times New Roman" pitchFamily="18" charset="0"/>
              </a:rPr>
              <a:t>Results of city planning </a:t>
            </a:r>
          </a:p>
          <a:p>
            <a:pPr algn="l"/>
            <a:r>
              <a:rPr lang="en-US" sz="2000" b="1" dirty="0" smtClean="0">
                <a:solidFill>
                  <a:srgbClr val="FFFF00"/>
                </a:solidFill>
                <a:latin typeface="Times New Roman" pitchFamily="18" charset="0"/>
                <a:cs typeface="Times New Roman" pitchFamily="18" charset="0"/>
              </a:rPr>
              <a:t> The planning of </a:t>
            </a:r>
            <a:r>
              <a:rPr lang="en-US" sz="2000" b="1" dirty="0" err="1" smtClean="0">
                <a:solidFill>
                  <a:srgbClr val="FFFF00"/>
                </a:solidFill>
                <a:latin typeface="Times New Roman" pitchFamily="18" charset="0"/>
                <a:cs typeface="Times New Roman" pitchFamily="18" charset="0"/>
              </a:rPr>
              <a:t>Akra</a:t>
            </a:r>
            <a:r>
              <a:rPr lang="en-US" sz="2000" b="1" dirty="0" smtClean="0">
                <a:solidFill>
                  <a:srgbClr val="FFFF00"/>
                </a:solidFill>
                <a:latin typeface="Times New Roman" pitchFamily="18" charset="0"/>
                <a:cs typeface="Times New Roman" pitchFamily="18" charset="0"/>
              </a:rPr>
              <a:t> city follows the traditional fabric cities planning, with alleys and narrowness streets without open squares. It has a length and zigzag shapes which requires an optimal solution to obtain natural light from the sun as well as ventilation. That led to take a unified direction to the movement form of pedestrian , </a:t>
            </a:r>
          </a:p>
          <a:p>
            <a:pPr algn="l"/>
            <a:r>
              <a:rPr lang="en-US" sz="2000" b="1" dirty="0" smtClean="0">
                <a:solidFill>
                  <a:srgbClr val="FFFF00"/>
                </a:solidFill>
                <a:latin typeface="Times New Roman" pitchFamily="18" charset="0"/>
                <a:cs typeface="Times New Roman" pitchFamily="18" charset="0"/>
              </a:rPr>
              <a:t>This trend is parallel to the lines of the sun and the common direction of the wind. Then these alleys are naturally conditioned, due it receive the sun throughout the half day. Because if it was perpendicular to the lines of the sun and the direction of the wind it cannot be diluted and receive the sun.</a:t>
            </a:r>
            <a:endParaRPr lang="en-US" sz="20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797787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 y="0"/>
            <a:ext cx="92161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184" y="265872"/>
            <a:ext cx="8496944" cy="2000548"/>
          </a:xfrm>
          <a:prstGeom prst="rect">
            <a:avLst/>
          </a:prstGeom>
        </p:spPr>
        <p:txBody>
          <a:bodyPr wrap="square">
            <a:spAutoFit/>
          </a:bodyPr>
          <a:lstStyle/>
          <a:p>
            <a:pPr algn="l" rtl="0"/>
            <a:r>
              <a:rPr lang="en-US" sz="2800" b="1" dirty="0" smtClean="0">
                <a:solidFill>
                  <a:srgbClr val="FFFF00"/>
                </a:solidFill>
                <a:latin typeface="Times New Roman" pitchFamily="18" charset="0"/>
                <a:cs typeface="Times New Roman" pitchFamily="18" charset="0"/>
              </a:rPr>
              <a:t>Result </a:t>
            </a:r>
            <a:r>
              <a:rPr lang="en-US" sz="2800" b="1" dirty="0">
                <a:solidFill>
                  <a:srgbClr val="FFFF00"/>
                </a:solidFill>
                <a:latin typeface="Times New Roman" pitchFamily="18" charset="0"/>
                <a:cs typeface="Times New Roman" pitchFamily="18" charset="0"/>
              </a:rPr>
              <a:t>of building orientation</a:t>
            </a:r>
          </a:p>
          <a:p>
            <a:pPr algn="l" rtl="0"/>
            <a:r>
              <a:rPr lang="en-US" sz="2400" b="1" dirty="0">
                <a:solidFill>
                  <a:schemeClr val="bg1"/>
                </a:solidFill>
                <a:latin typeface="Times New Roman" pitchFamily="18" charset="0"/>
                <a:cs typeface="Times New Roman" pitchFamily="18" charset="0"/>
              </a:rPr>
              <a:t>The most residential units of </a:t>
            </a:r>
            <a:r>
              <a:rPr lang="en-US" sz="2400" b="1" dirty="0" err="1" smtClean="0">
                <a:solidFill>
                  <a:schemeClr val="bg1"/>
                </a:solidFill>
                <a:latin typeface="Times New Roman" pitchFamily="18" charset="0"/>
                <a:cs typeface="Times New Roman" pitchFamily="18" charset="0"/>
              </a:rPr>
              <a:t>Akra</a:t>
            </a:r>
            <a:r>
              <a:rPr lang="en-US" sz="2400" b="1" dirty="0" smtClean="0">
                <a:solidFill>
                  <a:schemeClr val="bg1"/>
                </a:solidFill>
                <a:latin typeface="Times New Roman" pitchFamily="18" charset="0"/>
                <a:cs typeface="Times New Roman" pitchFamily="18" charset="0"/>
              </a:rPr>
              <a:t> </a:t>
            </a:r>
            <a:r>
              <a:rPr lang="en-US" sz="2400" b="1" dirty="0">
                <a:solidFill>
                  <a:schemeClr val="bg1"/>
                </a:solidFill>
                <a:latin typeface="Times New Roman" pitchFamily="18" charset="0"/>
                <a:cs typeface="Times New Roman" pitchFamily="18" charset="0"/>
              </a:rPr>
              <a:t>city have a best orientation, the main façade of these unites are one of this direction (south, south east, south west) .this orientation is the best for climatic design in Kurdistan region.</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204864"/>
            <a:ext cx="6273899" cy="4653136"/>
          </a:xfrm>
          <a:prstGeom prst="rect">
            <a:avLst/>
          </a:prstGeom>
          <a:noFill/>
          <a:ln>
            <a:noFill/>
          </a:ln>
        </p:spPr>
      </p:pic>
    </p:spTree>
    <p:extLst>
      <p:ext uri="{BB962C8B-B14F-4D97-AF65-F5344CB8AC3E}">
        <p14:creationId xmlns:p14="http://schemas.microsoft.com/office/powerpoint/2010/main" val="1054677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433</TotalTime>
  <Words>1997</Words>
  <Application>Microsoft Office PowerPoint</Application>
  <PresentationFormat>On-screen Show (4:3)</PresentationFormat>
  <Paragraphs>164</Paragraphs>
  <Slides>21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31</cp:revision>
  <dcterms:created xsi:type="dcterms:W3CDTF">2017-04-10T16:43:43Z</dcterms:created>
  <dcterms:modified xsi:type="dcterms:W3CDTF">2017-04-11T20:21:50Z</dcterms:modified>
</cp:coreProperties>
</file>