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4"/>
  </p:notesMasterIdLst>
  <p:sldIdLst>
    <p:sldId id="256" r:id="rId8"/>
    <p:sldId id="257" r:id="rId9"/>
    <p:sldId id="319" r:id="rId10"/>
    <p:sldId id="321" r:id="rId11"/>
    <p:sldId id="322" r:id="rId12"/>
    <p:sldId id="323" r:id="rId13"/>
    <p:sldId id="324" r:id="rId14"/>
    <p:sldId id="325" r:id="rId15"/>
    <p:sldId id="316" r:id="rId16"/>
    <p:sldId id="320" r:id="rId17"/>
    <p:sldId id="326" r:id="rId18"/>
    <p:sldId id="327" r:id="rId19"/>
    <p:sldId id="315" r:id="rId20"/>
    <p:sldId id="263" r:id="rId21"/>
    <p:sldId id="299" r:id="rId22"/>
    <p:sldId id="314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FF99"/>
    <a:srgbClr val="FF66FF"/>
    <a:srgbClr val="0066FF"/>
    <a:srgbClr val="00CCFF"/>
    <a:srgbClr val="66FF99"/>
    <a:srgbClr val="0000FF"/>
    <a:srgbClr val="EFE235"/>
    <a:srgbClr val="3F5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39" autoAdjust="0"/>
    <p:restoredTop sz="94660"/>
  </p:normalViewPr>
  <p:slideViewPr>
    <p:cSldViewPr>
      <p:cViewPr>
        <p:scale>
          <a:sx n="60" d="100"/>
          <a:sy n="60" d="100"/>
        </p:scale>
        <p:origin x="-162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3CBCDD-A2A6-4DC0-B535-59638B649CE9}" type="datetimeFigureOut">
              <a:rPr lang="ar-IQ" smtClean="0"/>
              <a:t>14/07/1438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3CFF5F-F522-4010-9067-41190E58CF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830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FF5F-F522-4010-9067-41190E58CF4A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321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2C30-62A8-4BC3-9909-21922763EB50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4A66-24EE-41F4-BFEA-7B93AD7EB7B8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47B9-2B4C-495E-A8EC-6C7C8A5DF517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25C7-920D-4849-AB10-58DC44D164FB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5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9496-92F6-4460-AD6B-A25C57C8A80B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D178-0DF6-4065-B206-5AA1BFC8CA71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2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A891-E3B3-44DA-8083-AEA86AE26C38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3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D75-0E0C-43E9-BAA9-56EEA8E89AA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0EC0-BC06-49DF-A567-B8323741D66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47AA-F7F3-44C6-9A7A-9F4980879FD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BCA2-C554-421E-A3B1-6E83B8440DE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3763-A1DD-4B76-A7BE-0569A6C44726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3664-3078-4E45-9D93-F958A5490404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4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8FAE-56D1-4369-A9E0-26165F92267E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7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51A8-003F-42E7-AD88-18A0A2E5D13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F941-76A7-422D-B124-DFAC7EAA887F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6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EF0-B27F-40CA-B29B-41766B912F4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9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1B4-131E-4595-BA28-8F940084708E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51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5487-46E1-4C9E-A1DE-BFC314DE0A24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75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620-2717-4496-83D1-3D97D2BBCC59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A8B5-BE77-4280-A913-4345DA6BC944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00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1F9-2591-47ED-B790-0DACE74BE88A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948E-4D54-4987-B310-304B452BB817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C4D2-476E-4616-A55E-7685D3F51D01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4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3DD2-CD52-4139-A794-A22814AEA0A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704D-E0EE-4C1E-B01C-1D6CDCED3474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96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E6FE-9A5E-438C-8470-7CAAC222FD98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F28-4183-4D11-8A68-588A78A90341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420-0818-46AF-81CF-D8C1B673F63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7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3F16-89D6-4FA4-8BD5-1249EC0B74F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32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67BE-AEE1-4511-B51F-E00CCA6D696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4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8C45-14C5-49AA-97A5-ACFE7436288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77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5BC9-C825-4F8E-9A84-BACBC656C76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7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08E-7E6B-4398-A15A-2A04C27743AF}" type="datetime1">
              <a:rPr lang="ar-SA" smtClean="0"/>
              <a:t>14/07/1438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E4C3-3163-4539-ACCB-D152F7D9628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2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7217-7447-42FD-91FD-DA086CE6382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76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6D07-42EA-4EC9-8EAE-3C56AD0AE973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1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D82-DF78-4AB1-A3A6-B6E41C37860B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30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5A31-4B63-4482-8393-0CCCAAC576B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6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5A18-3D86-4F4F-8CD2-FE94484534C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33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4F02-FFB8-46E1-9314-C9A86F9982A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33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055-3D36-499D-AD49-99AA9CF5269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05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503F-8E37-4AC7-A3FD-A1DB5ABB618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3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1F4-C9A8-4AAE-B5A1-3FE044D3A81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BA8-5266-423C-9933-4D9E9AEEC4B7}" type="datetime1">
              <a:rPr lang="ar-SA" smtClean="0"/>
              <a:t>14/07/1438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FC3E-39A8-4551-A49D-349CF83D92A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9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8CDB-BBC3-4F39-95D9-5D1B3BCBEDDF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7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106C-AFE2-41BB-9B61-B3796E90EA3A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76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2C9-C8F3-437A-9CF7-F456993A8F89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89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7CAD-E4FD-4BEC-AD95-243844530D93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7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EA-43CD-41B6-85B7-3D30E2DAFE1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77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A700-E2E1-4547-8AD6-AE7588B10F2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7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40A2-95B8-4727-B4D3-74CCEB6CACAE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6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32EC-F555-4A7F-96F4-A399514BB1A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0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9461-E2B9-4C02-8BB8-0BED6C1A078E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92AF-9072-4921-B04C-E52895FF8D74}" type="datetime1">
              <a:rPr lang="ar-SA" smtClean="0"/>
              <a:t>14/07/1438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2F33-F4A6-486A-AB28-14B411629A78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51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5DA9-5417-48BB-876F-E78C9077D6C3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94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29E2-7469-4FE6-BDBA-13564CDA12F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82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6C1-5B85-41C7-8E08-C40039327C6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3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2142-5C79-454D-AAF5-DA827DC3E5D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0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5BC-A8B0-4FB7-9A6D-A8B1CF19275F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76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E086-E04B-4DFD-9EDD-98AE14D6FCC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085-9AD5-4AEC-AA8B-75B2D27CDA84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7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FAD4-A699-4192-BF71-E818F4F43AE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6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4802-9E32-4EFF-A091-14C9B3EE0825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0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A9D7-CE86-4494-BE9D-77B9F130537D}" type="datetime1">
              <a:rPr lang="ar-SA" smtClean="0"/>
              <a:t>14/07/1438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23F-32DA-433A-9F2B-B5D1907F9DB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8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B4F4-D20A-41A6-90FF-5F44786B077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51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D9EB-A5C1-40E1-B17C-B7E3D12E3A6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94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641-2C4B-48FA-BF9E-F4D4A668D96F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82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2E65-82C3-468D-A59E-088055902C07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3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8F0F-BA95-438D-8E82-3F967A501BF2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0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1FBA-478E-4D50-87BA-C212570899BF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76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D37C-0D17-4CF1-9793-6A64CB0B2B6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428E-BD78-4DE5-904F-8757552DE69F}" type="datetime1">
              <a:rPr lang="ar-SA" smtClean="0"/>
              <a:t>14/07/1438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B391-7F66-4D83-9737-AD620DA9C132}" type="datetime1">
              <a:rPr lang="ar-SA" smtClean="0"/>
              <a:t>14/07/1438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71C3-A350-4399-B32A-337FB3B434D3}" type="datetime1">
              <a:rPr lang="ar-SA" smtClean="0"/>
              <a:t>14/07/1438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78DA-E1F0-47C0-94CB-031158CA9BD8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7C21-69F9-481D-8868-9EF16DFF278D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CB84-0FC7-4D05-A93B-D60DC60FBDA1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7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0937-1780-489D-8DF6-EF5CFBA3CD6C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D097-156A-4EFD-8272-3627CE32B7F0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4547-61BD-4769-A63C-34F5973F3819}" type="datetime1">
              <a:rPr lang="ar-SA" smtClean="0">
                <a:solidFill>
                  <a:prstClr val="black">
                    <a:tint val="75000"/>
                  </a:prstClr>
                </a:solidFill>
              </a:rPr>
              <a:t>14/07/1438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awi.com/84237410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hindawi.com/96105984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41288" y="548680"/>
            <a:ext cx="9296401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3600" b="1" dirty="0">
                <a:ln w="11430"/>
                <a:pattFill prst="pct80">
                  <a:fgClr>
                    <a:schemeClr val="tx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762000">
                    <a:schemeClr val="bg1">
                      <a:alpha val="91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Miniaturization of A Planar Strip-Shaped Monopole Antenna for WLAN Application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3415186"/>
            <a:ext cx="8439472" cy="3127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Submitted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partnership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the MSc Student REVINK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ABDULHAKIM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Nawroz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University, whom supervised by me and Dr. MUSA ATAŞ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Siirt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 algn="ctr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Dr. YASSER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FADHEL</a:t>
            </a:r>
            <a:endParaRPr lang="ar-IQ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yasser.fadhel@uod.ac</a:t>
            </a:r>
          </a:p>
          <a:p>
            <a:pPr algn="ctr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ECE-Dept. / College of Engineering / University of Duhok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600" y="2276872"/>
            <a:ext cx="8153400" cy="1138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rtl="0">
              <a:defRPr/>
            </a:pPr>
            <a:r>
              <a:rPr lang="en-US" sz="2400" b="1" i="1" dirty="0" smtClean="0">
                <a:effectLst>
                  <a:glow rad="406400">
                    <a:schemeClr val="bg1">
                      <a:alpha val="72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Submitted to</a:t>
            </a:r>
          </a:p>
          <a:p>
            <a:pPr algn="ctr" rtl="0">
              <a:defRPr/>
            </a:pPr>
            <a:r>
              <a:rPr lang="en-US" sz="2400" b="1" i="1" dirty="0" smtClean="0">
                <a:effectLst>
                  <a:glow rad="406400">
                    <a:schemeClr val="bg1">
                      <a:alpha val="72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 Symposium Held by </a:t>
            </a:r>
            <a:r>
              <a:rPr lang="en-US" sz="2400" b="1" i="1" dirty="0" err="1" smtClean="0">
                <a:effectLst>
                  <a:glow rad="406400">
                    <a:schemeClr val="bg1">
                      <a:alpha val="72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Nawroz</a:t>
            </a:r>
            <a:r>
              <a:rPr lang="en-US" sz="2400" b="1" i="1" dirty="0" smtClean="0">
                <a:effectLst>
                  <a:glow rad="406400">
                    <a:schemeClr val="bg1">
                      <a:alpha val="72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sz="2400" b="1" i="1" dirty="0">
              <a:effectLst>
                <a:glow rad="406400">
                  <a:schemeClr val="bg1">
                    <a:alpha val="72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2400" b="1" i="1" dirty="0" smtClean="0">
                <a:effectLst>
                  <a:glow rad="406400">
                    <a:schemeClr val="bg1">
                      <a:alpha val="72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College of Engineering </a:t>
            </a:r>
            <a:endParaRPr lang="en-US" sz="2400" b="1" i="1" dirty="0">
              <a:effectLst>
                <a:glow rad="406400">
                  <a:schemeClr val="bg1">
                    <a:alpha val="72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6199584"/>
            <a:ext cx="57912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 – April – 2015</a:t>
            </a:r>
            <a:endParaRPr lang="ar-IQ" sz="20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B34F065-1154-456A-91E3-76DE8E75E17B}" type="slidenum">
              <a:rPr lang="ar-SA" smtClean="0"/>
              <a:pPr algn="r" rtl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2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4379728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464496" cy="44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5589240"/>
            <a:ext cx="8928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Fig.9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Measured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ـــــ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) and simulated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ــ ــ 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) radiation patterns of the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strip-shaped monopole antenna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/>
                <a:ea typeface="SimSun" pitchFamily="2" charset="-122"/>
                <a:cs typeface="Times New Roman" pitchFamily="18" charset="0"/>
              </a:rPr>
              <a:t>in E and H planes, at frequency of 2.45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3- Radiation Pattern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" y="679728"/>
            <a:ext cx="4448945" cy="44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0" y="634153"/>
            <a:ext cx="4465786" cy="45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5445224"/>
            <a:ext cx="8892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+mj-cs"/>
              </a:rPr>
              <a:t>Fig.10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+mj-cs"/>
              </a:rPr>
              <a:t>Measured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R10" charset="0"/>
                <a:ea typeface="SimSun" pitchFamily="2" charset="-122"/>
                <a:cs typeface="+mj-cs"/>
              </a:rPr>
              <a:t>ـــــ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+mj-cs"/>
              </a:rPr>
              <a:t>) and simulated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MR10" charset="0"/>
                <a:ea typeface="SimSun" pitchFamily="2" charset="-122"/>
                <a:cs typeface="+mj-cs"/>
              </a:rPr>
              <a:t>ــ ــ 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+mj-cs"/>
              </a:rPr>
              <a:t>) radiation patterns of the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+mj-cs"/>
              </a:rPr>
              <a:t>corrugated strip-shaped monopole antenna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+mj-cs"/>
              </a:rPr>
              <a:t>in E and H planes, at frequency of 2.45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3- Radiation Pattern (Cont.)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071775" cy="30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35" y="3325994"/>
            <a:ext cx="3067584" cy="3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486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092"/>
            <a:ext cx="29908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2" y="3355251"/>
            <a:ext cx="3018901" cy="30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عنوان 1"/>
          <p:cNvSpPr>
            <a:spLocks noGrp="1"/>
          </p:cNvSpPr>
          <p:nvPr>
            <p:ph type="title"/>
          </p:nvPr>
        </p:nvSpPr>
        <p:spPr>
          <a:xfrm>
            <a:off x="0" y="-234464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3- Radiation Pattern (Cont.)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3528" y="6311061"/>
            <a:ext cx="8568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Fig.11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Measured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ـــــ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) and simulated (</a:t>
            </a:r>
            <a:r>
              <a:rPr kumimoji="0" lang="ar-IQ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ــ ــ ــ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) radiation patterns of the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meandered strip-shaped monopole antenna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R10" charset="0"/>
                <a:ea typeface="SimSun" pitchFamily="2" charset="-122"/>
                <a:cs typeface="Times New Roman" pitchFamily="18" charset="0"/>
              </a:rPr>
              <a:t>in E and H planes, at two frequencies 2.45 and 5.5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27784" y="-27384"/>
            <a:ext cx="3888432" cy="576064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480" y="572586"/>
            <a:ext cx="9093006" cy="6285414"/>
          </a:xfrm>
        </p:spPr>
        <p:txBody>
          <a:bodyPr>
            <a:noAutofit/>
          </a:bodyPr>
          <a:lstStyle/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Two techniques have been introduced to miniaturize a simple strip-shape monopole antenna. Firstly, by corrugating the edges of the strip-shaped radiator. Secondly, by meandering the radiator. It has been shown that both techniques were succeeded in miniaturizing the overall size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.</a:t>
            </a:r>
          </a:p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FF00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In corrugation method the size has been reduced to 89.3% of the original parent antenna (i.e. the strip-shaped antenna), while in meandering method the size has been reduced to 85.7% of the parent antenna. </a:t>
            </a:r>
            <a:endParaRPr lang="en-US" sz="2400" b="1" dirty="0" smtClean="0">
              <a:solidFill>
                <a:srgbClr val="00FF00"/>
              </a:solidFill>
              <a:effectLst>
                <a:glow rad="127000">
                  <a:schemeClr val="tx1"/>
                </a:glow>
              </a:effectLst>
              <a:latin typeface="Garamond" pitchFamily="18" charset="0"/>
            </a:endParaRPr>
          </a:p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66FFFF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Results shown that meandering technique was more efficient due to the reduction in size was done by 14.28% which is more than 10.7% for the other </a:t>
            </a:r>
            <a:r>
              <a:rPr lang="en-US" sz="2400" b="1" dirty="0" smtClean="0">
                <a:solidFill>
                  <a:srgbClr val="66FFFF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technique.</a:t>
            </a:r>
          </a:p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FF66FF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Another advantage found by getting a dual-band resonating by meandering which enables working on dual-band of WLAN</a:t>
            </a:r>
            <a:r>
              <a:rPr lang="en-US" sz="2400" b="1" dirty="0" smtClean="0">
                <a:solidFill>
                  <a:srgbClr val="FF66FF"/>
                </a:solidFill>
                <a:effectLst>
                  <a:glow rad="127000">
                    <a:schemeClr val="tx1"/>
                  </a:glow>
                </a:effectLst>
                <a:latin typeface="Garamond" pitchFamily="18" charset="0"/>
              </a:rPr>
              <a:t>.</a:t>
            </a:r>
          </a:p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As validated by the practical measurements the radiation patterns hasn't affected by the radiator shape modifications performed by both techniques.</a:t>
            </a:r>
          </a:p>
          <a:p>
            <a:pPr marL="346075" indent="-346075" algn="just" rtl="0">
              <a:spcBef>
                <a:spcPts val="0"/>
              </a:spcBef>
              <a:buFont typeface="+mj-lt"/>
              <a:buAutoNum type="arabicPeriod"/>
            </a:pPr>
            <a:endParaRPr lang="en-US" sz="2400" b="1" dirty="0" smtClean="0">
              <a:solidFill>
                <a:srgbClr val="FF66FF"/>
              </a:solidFill>
              <a:effectLst>
                <a:glow rad="127000">
                  <a:schemeClr val="tx1"/>
                </a:glow>
              </a:effectLst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880" y="-52958"/>
            <a:ext cx="8229600" cy="764704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Future Works</a:t>
            </a:r>
            <a:endParaRPr lang="en-US" sz="4800" b="1" u="sng" dirty="0">
              <a:solidFill>
                <a:schemeClr val="bg1"/>
              </a:solidFill>
              <a:effectLst>
                <a:glow rad="101600">
                  <a:schemeClr val="tx1">
                    <a:alpha val="7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 useBgFill="1"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482" y="764704"/>
            <a:ext cx="7939894" cy="6093296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just" rtl="0">
              <a:buAutoNum type="arabicPeriod"/>
            </a:pPr>
            <a:endParaRPr lang="en-US" sz="2200" b="1" dirty="0">
              <a:solidFill>
                <a:srgbClr val="FFFFFF"/>
              </a:solidFill>
              <a:effectLst>
                <a:glow rad="165100">
                  <a:schemeClr val="tx1">
                    <a:alpha val="8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 algn="just" rtl="0">
              <a:buAutoNum type="arabicPeriod"/>
            </a:pPr>
            <a:r>
              <a:rPr lang="en-US" sz="2200" b="1" dirty="0" smtClean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en-US" sz="2200" b="1" dirty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adopted techniques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miniaturization can </a:t>
            </a:r>
            <a:r>
              <a:rPr lang="en-US" sz="2200" b="1" dirty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 extended to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some other shapes of antennas especially the corrugation technique .</a:t>
            </a:r>
          </a:p>
          <a:p>
            <a:pPr marL="0" indent="0" algn="just" rtl="0">
              <a:buNone/>
            </a:pPr>
            <a:endParaRPr lang="en-US" sz="2200" b="1" dirty="0">
              <a:solidFill>
                <a:srgbClr val="FFFFFF"/>
              </a:solidFill>
              <a:effectLst>
                <a:glow rad="165100">
                  <a:schemeClr val="tx1">
                    <a:alpha val="8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 algn="just" rtl="0">
              <a:buAutoNum type="arabicPeriod" startAt="2"/>
            </a:pPr>
            <a:r>
              <a:rPr lang="en-US" sz="2200" b="1" dirty="0" smtClean="0">
                <a:solidFill>
                  <a:srgbClr val="FFFFFF"/>
                </a:solidFill>
                <a:effectLst>
                  <a:glow rad="165100">
                    <a:schemeClr val="tx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Miniaturizing could be applied also on those antennas working at multiband or wider ranges of frequencies like UWB antennas.</a:t>
            </a:r>
          </a:p>
          <a:p>
            <a:pPr marL="0" indent="0" algn="just" rtl="0">
              <a:buNone/>
            </a:pPr>
            <a:endParaRPr lang="en-US" sz="2200" b="1" dirty="0">
              <a:solidFill>
                <a:srgbClr val="FFFFFF"/>
              </a:solidFill>
              <a:effectLst>
                <a:glow rad="165100">
                  <a:schemeClr val="tx1">
                    <a:alpha val="8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 </a:t>
            </a:r>
            <a:r>
              <a:rPr lang="en-US" sz="1400" dirty="0" smtClean="0">
                <a:latin typeface="CMR10"/>
                <a:ea typeface="SimSun"/>
                <a:cs typeface="Times New Roman"/>
              </a:rPr>
              <a:t>[</a:t>
            </a:r>
            <a:r>
              <a:rPr lang="en-US" sz="1400" dirty="0">
                <a:latin typeface="CMR10"/>
                <a:ea typeface="SimSun"/>
                <a:cs typeface="Times New Roman"/>
              </a:rPr>
              <a:t>1]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Chakraborty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M.,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Rana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B.,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Sarkar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P., and Das, A. (2012), Size reduction of microstrip antenna with slots and defected ground structure. International Journal of Electronics Engineering, Vol. 4, No. 1, 61–64.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[2] </a:t>
            </a:r>
            <a:r>
              <a:rPr lang="en-GB" sz="1400" dirty="0" err="1">
                <a:latin typeface="CMR10"/>
                <a:ea typeface="MS Mincho"/>
                <a:cs typeface="Times New Roman"/>
              </a:rPr>
              <a:t>Elftouh</a:t>
            </a:r>
            <a:r>
              <a:rPr lang="en-GB" sz="1400" dirty="0">
                <a:latin typeface="CMR10"/>
                <a:ea typeface="MS Mincho"/>
                <a:cs typeface="Times New Roman"/>
              </a:rPr>
              <a:t>,</a:t>
            </a:r>
            <a:r>
              <a:rPr lang="en-US" sz="1400" dirty="0">
                <a:latin typeface="CMR10"/>
                <a:ea typeface="SimSun"/>
                <a:cs typeface="Times New Roman"/>
              </a:rPr>
              <a:t> H.,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Touhami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N. A., and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Aghoutane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M. (2015), Miniaturized microstrip patch antenna with spiral defected microstrip structure. Progress In Electromagnetics Research Letters, 53, 37–44.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[3]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Alam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M. S., Islam, M. T., and Misran, N. (2012), A novel compact split ring slotted electromagnetic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bandgap</a:t>
            </a:r>
            <a:r>
              <a:rPr lang="en-US" sz="1400" dirty="0">
                <a:latin typeface="CMR10"/>
                <a:ea typeface="SimSun"/>
                <a:cs typeface="Times New Roman"/>
              </a:rPr>
              <a:t> </a:t>
            </a:r>
            <a:r>
              <a:rPr lang="en-GB" sz="1400" dirty="0">
                <a:latin typeface="CMR10"/>
                <a:ea typeface="MS Mincho"/>
                <a:cs typeface="Times New Roman"/>
              </a:rPr>
              <a:t>structure</a:t>
            </a:r>
            <a:r>
              <a:rPr lang="en-US" sz="1400" dirty="0">
                <a:latin typeface="CMR10"/>
                <a:ea typeface="SimSun"/>
                <a:cs typeface="Times New Roman"/>
              </a:rPr>
              <a:t> for microstrip patch antenna performance enhancement. Progress In Electromagnetics Research, 130, 389-409.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[4]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Sayem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A. T. M., and Ali, M. (2006), Characteristics of a microstrip-fed miniature printed Hilbert slot antenna. Progress In Electromagnetics Research, 56, 1-18.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[5]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Bazrkar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A.,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Gudarzi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A. and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Mahzoon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M. (2012), Miniaturization of Rectangular Patch Antennas Partially Loaded With μ-Negative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Metamaterials</a:t>
            </a:r>
            <a:r>
              <a:rPr lang="en-US" sz="1400" dirty="0">
                <a:latin typeface="CMR10"/>
                <a:ea typeface="SimSun"/>
                <a:cs typeface="Times New Roman"/>
              </a:rPr>
              <a:t>. International Conference on Electronics, Biomedical Engineering and its Applications (ICEBEA'2012). Dubai, 7-8 January.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GB" sz="1400" dirty="0">
                <a:latin typeface="CMR10"/>
                <a:ea typeface="MS Mincho"/>
                <a:cs typeface="Times New Roman"/>
              </a:rPr>
              <a:t>[6] </a:t>
            </a:r>
            <a:r>
              <a:rPr lang="en-US" sz="1400" dirty="0" err="1">
                <a:latin typeface="CMR10"/>
                <a:ea typeface="MS Mincho"/>
                <a:cs typeface="Times New Roman"/>
              </a:rPr>
              <a:t>Fadhel</a:t>
            </a:r>
            <a:r>
              <a:rPr lang="en-US" sz="1400" dirty="0">
                <a:latin typeface="CMR10"/>
                <a:ea typeface="MS Mincho"/>
                <a:cs typeface="Times New Roman"/>
              </a:rPr>
              <a:t>, Y. A., and </a:t>
            </a:r>
            <a:r>
              <a:rPr lang="en-US" sz="1400" dirty="0" err="1">
                <a:latin typeface="CMR10"/>
                <a:ea typeface="MS Mincho"/>
                <a:cs typeface="Times New Roman"/>
              </a:rPr>
              <a:t>Sayidmarie</a:t>
            </a:r>
            <a:r>
              <a:rPr lang="en-US" sz="1400" dirty="0">
                <a:latin typeface="CMR10"/>
                <a:ea typeface="MS Mincho"/>
                <a:cs typeface="Times New Roman"/>
              </a:rPr>
              <a:t>, K. H. (2011), A Novel UWB Impedance Matching for Planar Circular Monopole Antenna Via Meandering the Microstrip Feed Line. Proceedings of ISAP2012 (pp. 539-542), Nagoya, Japan, 25-28 October.</a:t>
            </a:r>
            <a:endParaRPr lang="en-US" sz="1400" dirty="0">
              <a:latin typeface="CMR10"/>
              <a:ea typeface="SimSun"/>
              <a:cs typeface="Times New Roma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GB" sz="1400" dirty="0">
                <a:latin typeface="CMR10"/>
                <a:ea typeface="MS Mincho"/>
                <a:cs typeface="Times New Roman"/>
              </a:rPr>
              <a:t>[7] </a:t>
            </a:r>
            <a:r>
              <a:rPr lang="en-US" sz="1400" dirty="0" err="1">
                <a:latin typeface="CMR10"/>
                <a:ea typeface="MS Mincho"/>
                <a:cs typeface="Times New Roman"/>
              </a:rPr>
              <a:t>Sayidmarie</a:t>
            </a:r>
            <a:r>
              <a:rPr lang="en-US" sz="1400" dirty="0">
                <a:latin typeface="CMR10"/>
                <a:ea typeface="MS Mincho"/>
                <a:cs typeface="Times New Roman"/>
              </a:rPr>
              <a:t>, K. H, and </a:t>
            </a:r>
            <a:r>
              <a:rPr lang="en-US" sz="1400" dirty="0" err="1">
                <a:latin typeface="CMR10"/>
                <a:ea typeface="MS Mincho"/>
                <a:cs typeface="Times New Roman"/>
              </a:rPr>
              <a:t>Fadhel</a:t>
            </a:r>
            <a:r>
              <a:rPr lang="en-US" sz="1400" dirty="0">
                <a:latin typeface="CMR10"/>
                <a:ea typeface="MS Mincho"/>
                <a:cs typeface="Times New Roman"/>
              </a:rPr>
              <a:t>, Y. A. (2012), Design Aspects of UWB Printed Elliptical Monopole Antenna with Impedance Matching, </a:t>
            </a:r>
            <a:r>
              <a:rPr lang="en-US" sz="1400" dirty="0" err="1">
                <a:latin typeface="CMR10"/>
                <a:ea typeface="MS Mincho"/>
                <a:cs typeface="Times New Roman"/>
              </a:rPr>
              <a:t>Loughborough</a:t>
            </a:r>
            <a:r>
              <a:rPr lang="en-US" sz="1400" dirty="0">
                <a:latin typeface="CMR10"/>
                <a:ea typeface="MS Mincho"/>
                <a:cs typeface="Times New Roman"/>
              </a:rPr>
              <a:t> Antennas &amp; Propagation Conference LAPC2012, UK,  12-13 November.</a:t>
            </a:r>
            <a:endParaRPr lang="en-US" sz="1400" dirty="0">
              <a:latin typeface="CMR10"/>
              <a:ea typeface="SimSun"/>
              <a:cs typeface="Times New Roma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GB" sz="1400" dirty="0">
                <a:latin typeface="CMR10"/>
                <a:ea typeface="MS Mincho"/>
                <a:cs typeface="Times New Roman"/>
              </a:rPr>
              <a:t>[8] </a:t>
            </a:r>
            <a:r>
              <a:rPr lang="en-GB" sz="1400" dirty="0" err="1">
                <a:latin typeface="CMR10"/>
                <a:ea typeface="MS Mincho"/>
                <a:cs typeface="Times New Roman"/>
              </a:rPr>
              <a:t>Abbosh</a:t>
            </a:r>
            <a:r>
              <a:rPr lang="en-GB" sz="1400" dirty="0">
                <a:latin typeface="CMR10"/>
                <a:ea typeface="MS Mincho"/>
                <a:cs typeface="Times New Roman"/>
              </a:rPr>
              <a:t> A. M. (2009), Miniaturized </a:t>
            </a:r>
            <a:r>
              <a:rPr lang="en-US" sz="1400" dirty="0">
                <a:latin typeface="CMR10"/>
                <a:ea typeface="SimSun"/>
                <a:cs typeface="Times New Roman"/>
              </a:rPr>
              <a:t>microstrip</a:t>
            </a:r>
            <a:r>
              <a:rPr lang="en-GB" sz="1400" dirty="0">
                <a:latin typeface="CMR10"/>
                <a:ea typeface="MS Mincho"/>
                <a:cs typeface="Times New Roman"/>
              </a:rPr>
              <a:t>-fed tapered-slot antenna with </a:t>
            </a:r>
            <a:r>
              <a:rPr lang="en-GB" sz="1400" dirty="0" err="1">
                <a:latin typeface="CMR10"/>
                <a:ea typeface="MS Mincho"/>
                <a:cs typeface="Times New Roman"/>
              </a:rPr>
              <a:t>ultrawideband</a:t>
            </a:r>
            <a:r>
              <a:rPr lang="en-GB" sz="1400" dirty="0">
                <a:latin typeface="CMR10"/>
                <a:ea typeface="MS Mincho"/>
                <a:cs typeface="Times New Roman"/>
              </a:rPr>
              <a:t> performance, IEEE Antennas and Wireless Propagation Letters, vol. 8, 690-692.</a:t>
            </a:r>
            <a:endParaRPr lang="en-US" sz="1400" dirty="0">
              <a:latin typeface="CMR10"/>
              <a:ea typeface="SimSun"/>
              <a:cs typeface="Times New Roma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US" sz="1400" dirty="0">
                <a:latin typeface="CMR10"/>
                <a:ea typeface="SimSun"/>
                <a:cs typeface="Times New Roman"/>
              </a:rPr>
              <a:t>[9]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Ahirwar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MR10"/>
                <a:ea typeface="SimSun"/>
                <a:cs typeface="Times New Roman"/>
                <a:hlinkClick r:id="rId3"/>
              </a:rPr>
              <a:t>S. D.,</a:t>
            </a:r>
            <a:r>
              <a:rPr lang="en-US" sz="1400" dirty="0">
                <a:latin typeface="CMR10"/>
                <a:ea typeface="SimSun"/>
                <a:cs typeface="Times New Roman"/>
              </a:rPr>
              <a:t> and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Sairam</a:t>
            </a:r>
            <a:r>
              <a:rPr lang="en-US" sz="1400" dirty="0">
                <a:latin typeface="CMR10"/>
                <a:ea typeface="SimSun"/>
                <a:cs typeface="Times New Roman"/>
              </a:rPr>
              <a:t>,  </a:t>
            </a:r>
            <a:r>
              <a:rPr lang="en-US" sz="1400" dirty="0">
                <a:solidFill>
                  <a:srgbClr val="0000FF"/>
                </a:solidFill>
                <a:latin typeface="CMR10"/>
                <a:ea typeface="SimSun"/>
                <a:cs typeface="Times New Roman"/>
                <a:hlinkClick r:id="rId4"/>
              </a:rPr>
              <a:t>C. </a:t>
            </a:r>
            <a:r>
              <a:rPr lang="en-US" sz="1400" dirty="0">
                <a:latin typeface="CMR10"/>
                <a:ea typeface="SimSun"/>
                <a:cs typeface="Times New Roman"/>
              </a:rPr>
              <a:t> (2010), Broadband Corrugated Square-Shaped Monopole Antenna</a:t>
            </a:r>
            <a:r>
              <a:rPr lang="en-US" sz="1400" dirty="0">
                <a:latin typeface="Minion W08 Regular_1167271"/>
                <a:ea typeface="SimSun"/>
                <a:cs typeface="Courier New"/>
              </a:rPr>
              <a:t>. </a:t>
            </a:r>
            <a:r>
              <a:rPr lang="en-US" sz="1400" dirty="0">
                <a:latin typeface="CMR10"/>
                <a:ea typeface="SimSun"/>
                <a:cs typeface="Times New Roman"/>
              </a:rPr>
              <a:t>ISRN Communications and Networking, </a:t>
            </a:r>
            <a:r>
              <a:rPr lang="en-US" sz="1400" dirty="0" err="1">
                <a:latin typeface="CMR10"/>
                <a:ea typeface="SimSun"/>
                <a:cs typeface="Times New Roman"/>
              </a:rPr>
              <a:t>Vol</a:t>
            </a:r>
            <a:r>
              <a:rPr lang="en-US" sz="1400" dirty="0">
                <a:latin typeface="CMR10"/>
                <a:ea typeface="SimSun"/>
                <a:cs typeface="Times New Roman"/>
              </a:rPr>
              <a:t> 2011.</a:t>
            </a:r>
          </a:p>
          <a:p>
            <a:pPr marL="270510" indent="-270510" algn="just" rtl="0">
              <a:spcAft>
                <a:spcPts val="0"/>
              </a:spcAft>
            </a:pPr>
            <a:r>
              <a:rPr lang="en-US" sz="1400" kern="100" dirty="0">
                <a:latin typeface="Times New Roman"/>
                <a:ea typeface="SimSun"/>
                <a:cs typeface="Times New Roman"/>
              </a:rPr>
              <a:t>[10] </a:t>
            </a:r>
            <a:r>
              <a:rPr lang="en-US" sz="1400" kern="0" dirty="0">
                <a:latin typeface="Times New Roman"/>
                <a:ea typeface="SimSun"/>
                <a:cs typeface="Times New Roman"/>
              </a:rPr>
              <a:t>Ray, 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K. P. </a:t>
            </a:r>
            <a:r>
              <a:rPr lang="en-US" sz="1400" kern="0" dirty="0">
                <a:latin typeface="Times New Roman"/>
                <a:ea typeface="SimSun"/>
                <a:cs typeface="Times New Roman"/>
              </a:rPr>
              <a:t>(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2008), Design aspects of printed monopole antennas for UWB applications. </a:t>
            </a:r>
            <a:r>
              <a:rPr lang="en-US" sz="1400" kern="100" dirty="0" err="1">
                <a:latin typeface="Times New Roman"/>
                <a:ea typeface="SimSun"/>
                <a:cs typeface="Times New Roman"/>
              </a:rPr>
              <a:t>Hindawi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1400" kern="0" dirty="0">
                <a:latin typeface="Times New Roman"/>
                <a:ea typeface="SimSun"/>
                <a:cs typeface="Times New Roman"/>
              </a:rPr>
              <a:t>Publishing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 Corporation, International Journal of Antennas and Propagation, 8 pages.</a:t>
            </a:r>
            <a:endParaRPr lang="en-US" sz="1400" kern="100" dirty="0">
              <a:latin typeface="Times New Roman"/>
              <a:ea typeface="SimSu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US" sz="1400" kern="100" dirty="0">
                <a:latin typeface="Times New Roman"/>
                <a:ea typeface="SimSun"/>
                <a:cs typeface="Times New Roman"/>
              </a:rPr>
              <a:t>[11] </a:t>
            </a:r>
            <a:r>
              <a:rPr lang="en-US" sz="1400" kern="0" dirty="0" err="1">
                <a:latin typeface="Times New Roman"/>
                <a:ea typeface="SimSun"/>
                <a:cs typeface="Times New Roman"/>
              </a:rPr>
              <a:t>Balanis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 C. A. (2005). Antenna theory analysis and design (3rd ed.). John Wiley &amp; Sons Inc.</a:t>
            </a:r>
            <a:endParaRPr lang="en-US" sz="1400" kern="100" dirty="0">
              <a:latin typeface="Times New Roman"/>
              <a:ea typeface="SimSu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GB" sz="1400" kern="100" dirty="0">
                <a:latin typeface="Times New Roman"/>
                <a:ea typeface="SimSun"/>
                <a:cs typeface="Times New Roman"/>
              </a:rPr>
              <a:t>[12] </a:t>
            </a:r>
            <a:r>
              <a:rPr lang="en-US" sz="1400" kern="100" dirty="0" err="1">
                <a:latin typeface="Times New Roman"/>
                <a:ea typeface="SimSun"/>
                <a:cs typeface="Times New Roman"/>
              </a:rPr>
              <a:t>Matin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 M. A. (2011), Ultra wideband communications: novel trends–antennas and propagation, </a:t>
            </a:r>
            <a:r>
              <a:rPr lang="en-GB" sz="1400" kern="100" dirty="0" err="1">
                <a:latin typeface="Times New Roman"/>
                <a:ea typeface="SimSun"/>
                <a:cs typeface="Times New Roman"/>
              </a:rPr>
              <a:t>InTech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, Croatia, pp. 177-183, July.</a:t>
            </a:r>
            <a:endParaRPr lang="en-US" sz="1400" kern="100" dirty="0">
              <a:latin typeface="Times New Roman"/>
              <a:ea typeface="SimSu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GB" sz="1400" kern="100" dirty="0">
                <a:latin typeface="Times New Roman"/>
                <a:ea typeface="SimSun"/>
                <a:cs typeface="Times New Roman"/>
              </a:rPr>
              <a:t>[13] </a:t>
            </a:r>
            <a:r>
              <a:rPr lang="en-US" sz="1400" kern="100" dirty="0" err="1">
                <a:latin typeface="Times New Roman"/>
                <a:ea typeface="SimSun"/>
                <a:cs typeface="Times New Roman"/>
              </a:rPr>
              <a:t>Wadell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, B. C. (1991). Transmission line design handbook. Norwood, MA: </a:t>
            </a:r>
            <a:r>
              <a:rPr lang="en-GB" sz="1400" kern="100" dirty="0" err="1">
                <a:latin typeface="Times New Roman"/>
                <a:ea typeface="SimSun"/>
                <a:cs typeface="Times New Roman"/>
              </a:rPr>
              <a:t>Artech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 House, ISBN: 0-89006-436-9. </a:t>
            </a:r>
            <a:endParaRPr lang="en-US" sz="1400" kern="100" dirty="0">
              <a:latin typeface="Times New Roman"/>
              <a:ea typeface="SimSun"/>
            </a:endParaRPr>
          </a:p>
          <a:p>
            <a:pPr marL="270510" indent="-270510" algn="just" rtl="0">
              <a:spcAft>
                <a:spcPts val="0"/>
              </a:spcAft>
            </a:pPr>
            <a:r>
              <a:rPr lang="en-GB" sz="1400" kern="100" dirty="0">
                <a:latin typeface="Times New Roman"/>
                <a:ea typeface="SimSun"/>
                <a:cs typeface="Times New Roman"/>
              </a:rPr>
              <a:t>[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14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] </a:t>
            </a:r>
            <a:r>
              <a:rPr lang="en-US" sz="1400" kern="100" dirty="0">
                <a:latin typeface="Times New Roman"/>
                <a:ea typeface="SimSun"/>
                <a:cs typeface="Times New Roman"/>
              </a:rPr>
              <a:t>Wheeler,</a:t>
            </a:r>
            <a:r>
              <a:rPr lang="en-GB" sz="1400" kern="100" dirty="0">
                <a:latin typeface="Times New Roman"/>
                <a:ea typeface="SimSun"/>
                <a:cs typeface="Times New Roman"/>
              </a:rPr>
              <a:t> H. A. (1977), Transmission-line properties of a strip on a dielectric sheet on a plane, IEEE Tran. Microwave Theory Tech., Vol. MTT-25, No. 8, 631-647, Aug. </a:t>
            </a:r>
            <a:endParaRPr lang="en-US" sz="1400" kern="100" dirty="0">
              <a:effectLst/>
              <a:latin typeface="Times New Roman"/>
              <a:ea typeface="SimSun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-22145" y="-27384"/>
            <a:ext cx="3888432" cy="576064"/>
          </a:xfrm>
        </p:spPr>
        <p:txBody>
          <a:bodyPr>
            <a:noAutofit/>
          </a:bodyPr>
          <a:lstStyle/>
          <a:p>
            <a:pPr algn="l" rtl="0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+mn-cs"/>
              </a:rPr>
              <a:t>References: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1440160"/>
          </a:xfrm>
          <a:effectLst>
            <a:glow rad="558800">
              <a:schemeClr val="tx1"/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en-US" sz="4800" b="1" dirty="0" smtClean="0">
                <a:effectLst>
                  <a:glow rad="520700">
                    <a:schemeClr val="bg1"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Thank You for Your Attentions</a:t>
            </a:r>
            <a:endParaRPr lang="en-US" sz="4800" b="1" dirty="0">
              <a:effectLst>
                <a:glow rad="520700">
                  <a:schemeClr val="bg1">
                    <a:alpha val="6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1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708" y="-137492"/>
            <a:ext cx="5105400" cy="6858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Overview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1679317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457200" indent="-457200" algn="just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Applications for Miniaturized </a:t>
            </a:r>
            <a:r>
              <a:rPr lang="en-US" sz="3000" b="1" dirty="0" smtClean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Antennas.</a:t>
            </a:r>
            <a:endParaRPr lang="en-US" sz="3000" b="1" dirty="0">
              <a:effectLst>
                <a:glow rad="228600">
                  <a:schemeClr val="bg1">
                    <a:alpha val="54000"/>
                  </a:schemeClr>
                </a:glow>
              </a:effectLst>
              <a:latin typeface="Garamond" pitchFamily="18" charset="0"/>
            </a:endParaRPr>
          </a:p>
          <a:p>
            <a:pPr marL="457200" indent="-457200" algn="just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 smtClean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Antenna Design.</a:t>
            </a:r>
          </a:p>
          <a:p>
            <a:pPr marL="457200" indent="-457200" algn="just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Characteristic Evaluations for the Designed Antennas </a:t>
            </a:r>
          </a:p>
          <a:p>
            <a:pPr marL="457200" indent="-457200" algn="just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 smtClean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Conclusions</a:t>
            </a:r>
            <a:endParaRPr lang="en-US" sz="3000" b="1" dirty="0">
              <a:effectLst>
                <a:glow rad="228600">
                  <a:schemeClr val="bg1">
                    <a:alpha val="54000"/>
                  </a:schemeClr>
                </a:glow>
              </a:effectLst>
              <a:latin typeface="Garamond" pitchFamily="18" charset="0"/>
            </a:endParaRPr>
          </a:p>
          <a:p>
            <a:pPr marL="457200" indent="-457200" algn="just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 smtClean="0">
                <a:effectLst>
                  <a:glow rad="228600">
                    <a:schemeClr val="bg1">
                      <a:alpha val="54000"/>
                    </a:schemeClr>
                  </a:glow>
                </a:effectLst>
                <a:latin typeface="Garamond" pitchFamily="18" charset="0"/>
              </a:rPr>
              <a:t>Future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2" y="3933056"/>
            <a:ext cx="2986782" cy="223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87" y="836712"/>
            <a:ext cx="3242565" cy="28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84" y="4199878"/>
            <a:ext cx="3671369" cy="188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" y="692696"/>
            <a:ext cx="28479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40966"/>
          </a:xfrm>
        </p:spPr>
        <p:txBody>
          <a:bodyPr>
            <a:normAutofit fontScale="90000"/>
          </a:bodyPr>
          <a:lstStyle/>
          <a:p>
            <a:pPr rtl="0" eaLnBrk="1" hangingPunct="1">
              <a:spcBef>
                <a:spcPct val="50000"/>
              </a:spcBef>
              <a:defRPr/>
            </a:pPr>
            <a:r>
              <a:rPr lang="en-US" b="1" u="sng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rPr>
              <a:t>Applications for Miniaturized Antennas</a:t>
            </a:r>
            <a:endParaRPr lang="ar-IQ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368744" y="3540671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RFID Tags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648672" y="3645024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Smart Watches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62180" y="6093296"/>
            <a:ext cx="2941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Midical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Applications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360640" y="6021288"/>
            <a:ext cx="2304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Military Applications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45050" y="6377552"/>
            <a:ext cx="8820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Fig.1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Different Applications of Miniaturized Antennas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6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603716" cy="29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45050" y="6239053"/>
            <a:ext cx="8820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Fig.2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Comparison of simulated return loss curves for the strip-shaped monopole antenna, corrugated strip-shaped monopole antenna, and meandered strip-shaped monopole antenna.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86869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106"/>
            <a:ext cx="2452499" cy="239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8105"/>
            <a:ext cx="2880320" cy="239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8105"/>
            <a:ext cx="2838450" cy="23990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3568" y="2940958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Strip-shaped Ant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2987824" y="2913971"/>
            <a:ext cx="2772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corrugated strip-shaped </a:t>
            </a:r>
            <a:r>
              <a: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084168" y="2952575"/>
            <a:ext cx="2772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meandered strip-shaped </a:t>
            </a:r>
            <a:r>
              <a: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-72008" y="9128"/>
            <a:ext cx="9324528" cy="5689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2500" lnSpcReduction="20000"/>
          </a:bodyPr>
          <a:lstStyle>
            <a:lvl1pPr algn="ctr" rtl="0">
              <a:spcBef>
                <a:spcPct val="50000"/>
              </a:spcBef>
              <a:buNone/>
              <a:defRPr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defRPr>
            </a:lvl1pPr>
          </a:lstStyle>
          <a:p>
            <a:r>
              <a:rPr lang="en-US" dirty="0"/>
              <a:t>Antenna Design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26" y="404664"/>
            <a:ext cx="28384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04" y="3905250"/>
            <a:ext cx="5791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2890702"/>
            <a:ext cx="453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Fig.3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Surface current distribution for strip-shaped monopole antenna at 2.45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4100" y="4638198"/>
            <a:ext cx="28083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Fig.4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Surface current distribution for the corrugated strip-shaped monopole antenna at 2.45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4824536" cy="827584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1-Surface Current Distribution</a:t>
            </a:r>
            <a:endParaRPr lang="ar-IQ" sz="3000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72008" y="9128"/>
            <a:ext cx="9324528" cy="5689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rtl="0">
              <a:spcBef>
                <a:spcPct val="50000"/>
              </a:spcBef>
              <a:buNone/>
              <a:defRPr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defRPr>
            </a:lvl1pPr>
          </a:lstStyle>
          <a:p>
            <a:r>
              <a:rPr lang="en-US" dirty="0" smtClean="0"/>
              <a:t>Characteristic Evaluations for the Designed Antennas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3" y="1124744"/>
            <a:ext cx="4177524" cy="45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41" y="1124745"/>
            <a:ext cx="41907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9592" y="5746030"/>
            <a:ext cx="72728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(a)                                                                     (b)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Fig.5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Surface current distribution for he meandered strip-shaped monopole antenna at (a) 2.45 GHz, and (b) 5.5 GHz.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07504" y="153144"/>
            <a:ext cx="5904656" cy="8275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1- Surface Current Distribution (Cont.)</a:t>
            </a:r>
            <a:endParaRPr lang="ar-IQ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2- Return Loss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51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5470"/>
            <a:ext cx="6048672" cy="40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7374" y="5661248"/>
            <a:ext cx="8276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Fig.6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Measured and simulated return loss curves for the strip-shaped monopole antenna</a:t>
            </a: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" y="2211910"/>
            <a:ext cx="2311400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614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8" y="1484784"/>
            <a:ext cx="6250989" cy="42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9326" y="6021288"/>
            <a:ext cx="87653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Fig.7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Measured and simulated return loss curves for the corrugated strip-shaped monopole antenna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2- Return Loss (Cont.)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3936"/>
            <a:ext cx="2436962" cy="23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1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716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8" y="1374716"/>
            <a:ext cx="6125300" cy="41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167045"/>
            <a:ext cx="8547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Fig.8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Measured and simulated return loss curves for the meandered strip-shaped monopole antenna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2581275" cy="22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عنوان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92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lvl="0" indent="-346075" algn="l" rtl="0">
              <a:spcBef>
                <a:spcPts val="0"/>
              </a:spcBef>
              <a:defRPr/>
            </a:pPr>
            <a:r>
              <a:rPr lang="en-US" sz="3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2- Return Loss (Cont.)</a:t>
            </a:r>
            <a:endParaRPr kumimoji="0" lang="ar-IQ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586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سمة Office</vt:lpstr>
      <vt:lpstr>1_سمة Office</vt:lpstr>
      <vt:lpstr>2_سمة Office</vt:lpstr>
      <vt:lpstr>3_سمة Office</vt:lpstr>
      <vt:lpstr>4_سمة Office</vt:lpstr>
      <vt:lpstr>5_سمة Office</vt:lpstr>
      <vt:lpstr>6_سمة Office</vt:lpstr>
      <vt:lpstr>PowerPoint Presentation</vt:lpstr>
      <vt:lpstr>Overview</vt:lpstr>
      <vt:lpstr>Applications for Miniaturized Antennas</vt:lpstr>
      <vt:lpstr>PowerPoint Presentation</vt:lpstr>
      <vt:lpstr>1-Surface Current Distribution</vt:lpstr>
      <vt:lpstr>PowerPoint Presentation</vt:lpstr>
      <vt:lpstr>2- Return Loss</vt:lpstr>
      <vt:lpstr>2- Return Loss (Cont.)</vt:lpstr>
      <vt:lpstr>2- Return Loss (Cont.)</vt:lpstr>
      <vt:lpstr>3- Radiation Pattern</vt:lpstr>
      <vt:lpstr>3- Radiation Pattern (Cont.)</vt:lpstr>
      <vt:lpstr>3- Radiation Pattern (Cont.)</vt:lpstr>
      <vt:lpstr>Conclusions</vt:lpstr>
      <vt:lpstr>Future Works</vt:lpstr>
      <vt:lpstr>References: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Yasser</dc:creator>
  <cp:lastModifiedBy>Yasser Fadhel</cp:lastModifiedBy>
  <cp:revision>148</cp:revision>
  <dcterms:created xsi:type="dcterms:W3CDTF">2013-05-17T13:11:22Z</dcterms:created>
  <dcterms:modified xsi:type="dcterms:W3CDTF">2017-04-10T12:01:55Z</dcterms:modified>
</cp:coreProperties>
</file>