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61" r:id="rId6"/>
    <p:sldId id="262" r:id="rId7"/>
    <p:sldId id="260" r:id="rId8"/>
    <p:sldId id="263" r:id="rId9"/>
    <p:sldId id="265" r:id="rId10"/>
    <p:sldId id="264" r:id="rId11"/>
    <p:sldId id="268" r:id="rId12"/>
    <p:sldId id="267" r:id="rId13"/>
    <p:sldId id="271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2" d="100"/>
          <a:sy n="82" d="100"/>
        </p:scale>
        <p:origin x="-101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E393B-47F0-4FD3-9DF5-46CB667FE491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A455F-4F3C-4EB9-91D2-85E17B0C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7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455F-4F3C-4EB9-91D2-85E17B0CAC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253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744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532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505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25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208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052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111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822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524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868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483F-67C2-49E3-A01F-20574A52B599}" type="datetimeFigureOut">
              <a:rPr lang="ar-IQ" smtClean="0"/>
              <a:t>09/03/1437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549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8" y="445314"/>
            <a:ext cx="15240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99728" y="2060848"/>
            <a:ext cx="7704856" cy="2592288"/>
          </a:xfrm>
        </p:spPr>
        <p:txBody>
          <a:bodyPr>
            <a:normAutofit/>
          </a:bodyPr>
          <a:lstStyle/>
          <a:p>
            <a:pPr rtl="0"/>
            <a:r>
              <a:rPr lang="en-US" sz="2000" u="sng" dirty="0" smtClean="0">
                <a:solidFill>
                  <a:srgbClr val="C00000"/>
                </a:solidFill>
              </a:rPr>
              <a:t>Types of the soil  in  Duhok  city</a:t>
            </a:r>
            <a:br>
              <a:rPr lang="en-US" sz="2000" u="sng" dirty="0" smtClean="0">
                <a:solidFill>
                  <a:srgbClr val="C00000"/>
                </a:solidFill>
              </a:rPr>
            </a:br>
            <a:r>
              <a:rPr lang="en-US" sz="2000" u="sng" dirty="0" smtClean="0">
                <a:solidFill>
                  <a:srgbClr val="C00000"/>
                </a:solidFill>
              </a:rPr>
              <a:t> </a:t>
            </a:r>
            <a:br>
              <a:rPr lang="en-US" sz="2000" u="sng" dirty="0" smtClean="0">
                <a:solidFill>
                  <a:srgbClr val="C00000"/>
                </a:solidFill>
              </a:rPr>
            </a:br>
            <a:r>
              <a:rPr lang="en-US" sz="2000" u="sng" dirty="0" smtClean="0">
                <a:solidFill>
                  <a:srgbClr val="C00000"/>
                </a:solidFill>
              </a:rPr>
              <a:t>Kurdistan Region – Iraq .</a:t>
            </a:r>
            <a:br>
              <a:rPr lang="en-US" sz="2000" u="sng" dirty="0" smtClean="0">
                <a:solidFill>
                  <a:srgbClr val="C00000"/>
                </a:solidFill>
              </a:rPr>
            </a:br>
            <a:r>
              <a:rPr lang="en-US" sz="2000" u="sng" dirty="0" smtClean="0">
                <a:solidFill>
                  <a:srgbClr val="C00000"/>
                </a:solidFill>
              </a:rPr>
              <a:t/>
            </a:r>
            <a:br>
              <a:rPr lang="en-US" sz="2000" u="sng" dirty="0" smtClean="0">
                <a:solidFill>
                  <a:srgbClr val="C00000"/>
                </a:solidFill>
              </a:rPr>
            </a:br>
            <a:r>
              <a:rPr lang="en-US" sz="2000" u="sng" dirty="0" smtClean="0">
                <a:solidFill>
                  <a:srgbClr val="002060"/>
                </a:solidFill>
              </a:rPr>
              <a:t>by . Dr. Abdulqader Ahmad Hamy </a:t>
            </a:r>
            <a:br>
              <a:rPr lang="en-US" sz="2000" u="sng" dirty="0" smtClean="0">
                <a:solidFill>
                  <a:srgbClr val="002060"/>
                </a:solidFill>
              </a:rPr>
            </a:br>
            <a:r>
              <a:rPr lang="en-US" sz="2000" u="sng" dirty="0">
                <a:solidFill>
                  <a:srgbClr val="002060"/>
                </a:solidFill>
              </a:rPr>
              <a:t/>
            </a:r>
            <a:br>
              <a:rPr lang="en-US" sz="2000" u="sng" dirty="0">
                <a:solidFill>
                  <a:srgbClr val="002060"/>
                </a:solidFill>
              </a:rPr>
            </a:br>
            <a:r>
              <a:rPr lang="en-US" sz="2000" u="sng" dirty="0" smtClean="0">
                <a:solidFill>
                  <a:srgbClr val="002060"/>
                </a:solidFill>
              </a:rPr>
              <a:t>20\12\2015   </a:t>
            </a:r>
            <a:endParaRPr lang="en-US" sz="20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ar-IQ" dirty="0"/>
          </a:p>
        </p:txBody>
      </p:sp>
      <p:pic>
        <p:nvPicPr>
          <p:cNvPr id="1026" name="Picture 2" descr="D:\سبور همزة\20141120_152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38291"/>
              </p:ext>
            </p:extLst>
          </p:nvPr>
        </p:nvGraphicFramePr>
        <p:xfrm>
          <a:off x="4025900" y="3175248"/>
          <a:ext cx="1092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1092600" imgH="685800" progId="Package">
                  <p:embed/>
                </p:oleObj>
              </mc:Choice>
              <mc:Fallback>
                <p:oleObj name="Packager Shell Object" showAsIcon="1" r:id="rId3" imgW="10926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5900" y="3175248"/>
                        <a:ext cx="1092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7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091574"/>
              </p:ext>
            </p:extLst>
          </p:nvPr>
        </p:nvGraphicFramePr>
        <p:xfrm>
          <a:off x="3956050" y="3086100"/>
          <a:ext cx="1231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ackager Shell Object" showAsIcon="1" r:id="rId3" imgW="1232280" imgH="685800" progId="Package">
                  <p:embed/>
                </p:oleObj>
              </mc:Choice>
              <mc:Fallback>
                <p:oleObj name="Packager Shell Object" showAsIcon="1" r:id="rId3" imgW="12322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6050" y="3086100"/>
                        <a:ext cx="1231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5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908720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References</a:t>
            </a:r>
            <a:r>
              <a:rPr lang="en-US" dirty="0" smtClean="0"/>
              <a:t>  :    </a:t>
            </a:r>
          </a:p>
          <a:p>
            <a:r>
              <a:rPr lang="en-US" dirty="0" smtClean="0"/>
              <a:t>                                                  </a:t>
            </a:r>
          </a:p>
          <a:p>
            <a:endParaRPr lang="en-US" dirty="0"/>
          </a:p>
          <a:p>
            <a:pPr algn="l"/>
            <a:r>
              <a:rPr lang="en-US" dirty="0" smtClean="0"/>
              <a:t> * Soil  Mechanics  - Yanne  Henna  Damascus University ,  Engineering  college 1978</a:t>
            </a:r>
          </a:p>
          <a:p>
            <a:pPr algn="l"/>
            <a:r>
              <a:rPr lang="en-US" dirty="0" smtClean="0"/>
              <a:t> * Soil Mechanics @ Foundation  Bawls                                                                            </a:t>
            </a:r>
            <a:endParaRPr lang="en-US" dirty="0"/>
          </a:p>
          <a:p>
            <a:pPr marL="285750" indent="-285750" algn="l">
              <a:buFont typeface="Arial" charset="0"/>
              <a:buChar char="•"/>
            </a:pPr>
            <a:r>
              <a:rPr lang="en-US" dirty="0" smtClean="0"/>
              <a:t>* Geology of Iraq – jasmine and others                                                                                  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 smtClean="0"/>
              <a:t>*  Laboratory of Duhok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* Hamy .A. archive 2013-2015 , Duhok – Kurdistan Region – Iraq   .                                   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                                                                                  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Thank you</a:t>
            </a:r>
            <a:endParaRPr lang="ar-IQ" sz="6600" dirty="0">
              <a:solidFill>
                <a:srgbClr val="0070C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endParaRPr lang="ar-IQ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153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504825"/>
            <a:ext cx="672465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2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0"/>
            <a:ext cx="7943850" cy="823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4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816" y="332656"/>
            <a:ext cx="820891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Introduction </a:t>
            </a:r>
            <a:r>
              <a:rPr lang="en-US" dirty="0" smtClean="0"/>
              <a:t>: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Duhok city located in the north west of Kurdistan region , between two </a:t>
            </a:r>
            <a:r>
              <a:rPr lang="en-US" dirty="0"/>
              <a:t>mountains , Bekher </a:t>
            </a:r>
            <a:r>
              <a:rPr lang="en-US" dirty="0" smtClean="0"/>
              <a:t>anticline in the </a:t>
            </a:r>
            <a:r>
              <a:rPr lang="en-US" dirty="0"/>
              <a:t>north 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 </a:t>
            </a:r>
            <a:r>
              <a:rPr lang="en-US" dirty="0" smtClean="0"/>
              <a:t>Zawa anticline  in the south .</a:t>
            </a:r>
          </a:p>
          <a:p>
            <a:pPr algn="l"/>
            <a:r>
              <a:rPr lang="en-US" dirty="0" smtClean="0"/>
              <a:t>According to geological  condition , both mountains  are composed of Pilaspi formation   (limestone ) , and jercus formation presented by  clayey silt  .</a:t>
            </a:r>
          </a:p>
          <a:p>
            <a:pPr algn="l"/>
            <a:r>
              <a:rPr lang="en-US" dirty="0" smtClean="0"/>
              <a:t>Large parts of the soil in Duhok </a:t>
            </a:r>
            <a:r>
              <a:rPr lang="en-US" dirty="0"/>
              <a:t> </a:t>
            </a:r>
            <a:r>
              <a:rPr lang="en-US" dirty="0" smtClean="0"/>
              <a:t>Basin  are covered with clayey silt beds ,that vary in the color from brown to reddish , in addition to it is variable in thickness ,</a:t>
            </a:r>
          </a:p>
          <a:p>
            <a:pPr algn="l"/>
            <a:r>
              <a:rPr lang="en-US" dirty="0" smtClean="0"/>
              <a:t> and  affected by erosion process of Bekher and Duhok mountains  .  </a:t>
            </a:r>
          </a:p>
          <a:p>
            <a:pPr algn="l"/>
            <a:endParaRPr lang="en-US" u="sng" dirty="0" smtClean="0">
              <a:solidFill>
                <a:srgbClr val="FF0000"/>
              </a:solidFill>
            </a:endParaRPr>
          </a:p>
          <a:p>
            <a:pPr algn="l"/>
            <a:r>
              <a:rPr lang="en-US" u="sng" dirty="0" smtClean="0">
                <a:solidFill>
                  <a:srgbClr val="FF0000"/>
                </a:solidFill>
              </a:rPr>
              <a:t> 1-The procedure and aim of study  :</a:t>
            </a:r>
          </a:p>
          <a:p>
            <a:pPr algn="l"/>
            <a:endParaRPr lang="en-US" dirty="0" smtClean="0"/>
          </a:p>
          <a:p>
            <a:pPr algn="l" rtl="0"/>
            <a:r>
              <a:rPr lang="en-US" dirty="0" smtClean="0"/>
              <a:t> This study includes  field  investigation  , sampling , laboratory tests , and  calculation of allowable  bearing capacity .</a:t>
            </a:r>
          </a:p>
          <a:p>
            <a:pPr algn="l" rtl="0"/>
            <a:r>
              <a:rPr lang="en-US" dirty="0" smtClean="0"/>
              <a:t> The aim of study is presenting technical report  for purpose of  building construction .  </a:t>
            </a:r>
          </a:p>
          <a:p>
            <a:pPr algn="l" rtl="0"/>
            <a:r>
              <a:rPr lang="en-US" u="sng" dirty="0" smtClean="0">
                <a:solidFill>
                  <a:srgbClr val="FF0000"/>
                </a:solidFill>
              </a:rPr>
              <a:t>Boreholes</a:t>
            </a:r>
            <a:r>
              <a:rPr lang="en-US" dirty="0" smtClean="0"/>
              <a:t> was drilled by Special  Rotary Drilling </a:t>
            </a:r>
            <a:r>
              <a:rPr lang="en-US" dirty="0"/>
              <a:t>M</a:t>
            </a:r>
            <a:r>
              <a:rPr lang="en-US" dirty="0" smtClean="0"/>
              <a:t>achine , the depth ranges (15-25) m. The depth of borehole depend  mainly  on the height of building </a:t>
            </a:r>
            <a:r>
              <a:rPr lang="en-US" dirty="0"/>
              <a:t>,</a:t>
            </a:r>
            <a:r>
              <a:rPr lang="en-US" dirty="0" smtClean="0"/>
              <a:t> nature of the soil , and engineering  geological condition of the site .</a:t>
            </a:r>
          </a:p>
          <a:p>
            <a:pPr algn="l" rtl="0"/>
            <a:r>
              <a:rPr lang="en-US" dirty="0" smtClean="0"/>
              <a:t> During the drilling , S.P.T(Standard Penetration Test)   was  done , disturbed and </a:t>
            </a:r>
            <a:r>
              <a:rPr lang="en-US" dirty="0"/>
              <a:t>undisturbed </a:t>
            </a:r>
            <a:r>
              <a:rPr lang="en-US" dirty="0" smtClean="0"/>
              <a:t>samples </a:t>
            </a:r>
            <a:r>
              <a:rPr lang="en-US" dirty="0"/>
              <a:t>were taken to the laboratory . 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 rtl="0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668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Studied area :</a:t>
            </a:r>
          </a:p>
          <a:p>
            <a:pPr algn="l"/>
            <a:r>
              <a:rPr lang="en-US" u="sng" dirty="0" smtClean="0">
                <a:solidFill>
                  <a:srgbClr val="002060"/>
                </a:solidFill>
              </a:rPr>
              <a:t>   the following area  were studied :</a:t>
            </a:r>
            <a:endParaRPr lang="en-US" u="sng" dirty="0">
              <a:solidFill>
                <a:srgbClr val="002060"/>
              </a:solidFill>
            </a:endParaRPr>
          </a:p>
          <a:p>
            <a:pPr algn="l"/>
            <a:endParaRPr lang="en-US" dirty="0"/>
          </a:p>
          <a:p>
            <a:pPr algn="l"/>
            <a:r>
              <a:rPr lang="en-US" dirty="0" smtClean="0"/>
              <a:t>1- </a:t>
            </a:r>
            <a:r>
              <a:rPr lang="en-US" dirty="0"/>
              <a:t>zere land site ( </a:t>
            </a:r>
            <a:r>
              <a:rPr lang="en-US" dirty="0" smtClean="0"/>
              <a:t>K.R.O )  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2- </a:t>
            </a:r>
            <a:r>
              <a:rPr lang="en-US" dirty="0" err="1" smtClean="0"/>
              <a:t>Tanahee</a:t>
            </a:r>
            <a:r>
              <a:rPr lang="en-US" dirty="0" smtClean="0"/>
              <a:t> </a:t>
            </a:r>
            <a:r>
              <a:rPr lang="en-US" dirty="0"/>
              <a:t>site : ( </a:t>
            </a:r>
            <a:r>
              <a:rPr lang="en-US" dirty="0" err="1"/>
              <a:t>Newroz</a:t>
            </a:r>
            <a:r>
              <a:rPr lang="en-US" dirty="0"/>
              <a:t> </a:t>
            </a:r>
            <a:r>
              <a:rPr lang="en-US" dirty="0" smtClean="0"/>
              <a:t>university site)  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3- </a:t>
            </a:r>
            <a:r>
              <a:rPr lang="en-US" dirty="0" err="1"/>
              <a:t>shakhke</a:t>
            </a:r>
            <a:r>
              <a:rPr lang="en-US" dirty="0"/>
              <a:t> site:  ( Electric  </a:t>
            </a:r>
            <a:r>
              <a:rPr lang="en-US" dirty="0" smtClean="0"/>
              <a:t>station site).</a:t>
            </a:r>
            <a:endParaRPr lang="en-US" dirty="0"/>
          </a:p>
          <a:p>
            <a:pPr algn="l"/>
            <a:r>
              <a:rPr lang="en-US" dirty="0"/>
              <a:t>4- Shandokha site: ( French </a:t>
            </a:r>
            <a:r>
              <a:rPr lang="en-US" dirty="0" smtClean="0"/>
              <a:t>Village – Sheraton hotel site ) </a:t>
            </a:r>
            <a:r>
              <a:rPr lang="en-US" dirty="0"/>
              <a:t>.</a:t>
            </a:r>
          </a:p>
          <a:p>
            <a:pPr algn="l"/>
            <a:r>
              <a:rPr lang="en-US" dirty="0" smtClean="0"/>
              <a:t>5- </a:t>
            </a:r>
            <a:r>
              <a:rPr lang="en-US" dirty="0"/>
              <a:t>Azadi panorama ( </a:t>
            </a:r>
            <a:r>
              <a:rPr lang="en-US" dirty="0" smtClean="0"/>
              <a:t>women's  hospital site ). </a:t>
            </a:r>
            <a:endParaRPr lang="en-US" dirty="0"/>
          </a:p>
          <a:p>
            <a:pPr algn="l"/>
            <a:r>
              <a:rPr lang="en-US" dirty="0" smtClean="0"/>
              <a:t>6- </a:t>
            </a:r>
            <a:r>
              <a:rPr lang="en-US" dirty="0"/>
              <a:t>Malta site ( </a:t>
            </a:r>
            <a:r>
              <a:rPr lang="en-US" dirty="0" smtClean="0"/>
              <a:t>healthy center site ) </a:t>
            </a:r>
            <a:r>
              <a:rPr lang="en-US" dirty="0"/>
              <a:t>, south of Roj city . 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Map of Duhok city with location of studied areas </a:t>
            </a:r>
            <a:endParaRPr lang="en-US" sz="2000" dirty="0"/>
          </a:p>
        </p:txBody>
      </p:sp>
      <p:pic>
        <p:nvPicPr>
          <p:cNvPr id="3074" name="Picture 2" descr="H:\AL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44824"/>
            <a:ext cx="815466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444208" y="3861048"/>
            <a:ext cx="216024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40424" y="4445496"/>
            <a:ext cx="216024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1602" y="3162701"/>
            <a:ext cx="216024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35896" y="3501008"/>
            <a:ext cx="216024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64088" y="1877543"/>
            <a:ext cx="216024" cy="1440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55976" y="2420888"/>
            <a:ext cx="216024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505800" y="5013176"/>
            <a:ext cx="216024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05800" y="5373216"/>
            <a:ext cx="216024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05800" y="5733256"/>
            <a:ext cx="216024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2862" y="5045683"/>
            <a:ext cx="216024" cy="1440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92492" y="5373216"/>
            <a:ext cx="216024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88893" y="5733948"/>
            <a:ext cx="216024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0192" y="49330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Shendokha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530235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Panorama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567168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Nawroz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83768" y="49330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Shakhky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75556" y="531548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Malta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75556" y="567070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Zari</a:t>
            </a:r>
            <a:r>
              <a:rPr lang="en-US" dirty="0" smtClean="0"/>
              <a:t> 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688632"/>
          </a:xfrm>
        </p:spPr>
        <p:txBody>
          <a:bodyPr>
            <a:normAutofit/>
          </a:bodyPr>
          <a:lstStyle/>
          <a:p>
            <a:pPr algn="l"/>
            <a:endParaRPr lang="en-US" sz="1800" u="sng" dirty="0" smtClean="0">
              <a:solidFill>
                <a:srgbClr val="FF0000"/>
              </a:solidFill>
            </a:endParaRPr>
          </a:p>
          <a:p>
            <a:pPr algn="l"/>
            <a:endParaRPr lang="en-US" sz="1800" u="sng" dirty="0">
              <a:solidFill>
                <a:srgbClr val="FF0000"/>
              </a:solidFill>
            </a:endParaRPr>
          </a:p>
          <a:p>
            <a:pPr algn="l"/>
            <a:r>
              <a:rPr lang="en-US" sz="1800" u="sng" dirty="0">
                <a:solidFill>
                  <a:srgbClr val="FF0000"/>
                </a:solidFill>
              </a:rPr>
              <a:t>Types of  the soil  in the studied </a:t>
            </a:r>
            <a:r>
              <a:rPr lang="en-US" sz="1800" u="sng" dirty="0" smtClean="0">
                <a:solidFill>
                  <a:srgbClr val="FF0000"/>
                </a:solidFill>
              </a:rPr>
              <a:t>areas  </a:t>
            </a:r>
            <a:r>
              <a:rPr lang="en-US" sz="1800" u="sng" dirty="0">
                <a:solidFill>
                  <a:srgbClr val="FF0000"/>
                </a:solidFill>
              </a:rPr>
              <a:t>according to the Unified Soil Classification System</a:t>
            </a:r>
          </a:p>
          <a:p>
            <a:pPr algn="l"/>
            <a:endParaRPr lang="en-US" sz="1800" u="sng" dirty="0" smtClean="0">
              <a:solidFill>
                <a:srgbClr val="FF0000"/>
              </a:solidFill>
            </a:endParaRPr>
          </a:p>
          <a:p>
            <a:pPr algn="l"/>
            <a:r>
              <a:rPr lang="en-US" sz="1800" u="sng" dirty="0" smtClean="0">
                <a:solidFill>
                  <a:srgbClr val="FF0000"/>
                </a:solidFill>
              </a:rPr>
              <a:t> (U.S.C.S  ),</a:t>
            </a:r>
          </a:p>
          <a:p>
            <a:pPr algn="l"/>
            <a:endParaRPr lang="en-US" sz="1800" u="sng" dirty="0">
              <a:solidFill>
                <a:srgbClr val="FF0000"/>
              </a:solidFill>
            </a:endParaRPr>
          </a:p>
          <a:p>
            <a:pPr algn="l"/>
            <a:r>
              <a:rPr lang="en-US" sz="1800" u="sng" dirty="0" smtClean="0">
                <a:solidFill>
                  <a:srgbClr val="00B050"/>
                </a:solidFill>
              </a:rPr>
              <a:t>Group 1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, includes   : Tanahi </a:t>
            </a:r>
            <a:r>
              <a:rPr lang="en-US" sz="1800" dirty="0">
                <a:solidFill>
                  <a:srgbClr val="002060"/>
                </a:solidFill>
              </a:rPr>
              <a:t>, Malta , and Zereland </a:t>
            </a:r>
            <a:r>
              <a:rPr lang="en-US" sz="1800" dirty="0" smtClean="0">
                <a:solidFill>
                  <a:srgbClr val="002060"/>
                </a:solidFill>
              </a:rPr>
              <a:t> Zone . </a:t>
            </a:r>
            <a:endParaRPr lang="en-US" sz="1800" dirty="0">
              <a:solidFill>
                <a:srgbClr val="002060"/>
              </a:solidFill>
            </a:endParaRPr>
          </a:p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 1-According to  the  Unified  Soil Classification ( U.S.C.S  ),  the soil  in this group are classified  as a  CL , CH  ,  Inorganic Clayey Silt , medium </a:t>
            </a:r>
            <a:r>
              <a:rPr lang="en-US" sz="1800" dirty="0">
                <a:solidFill>
                  <a:srgbClr val="002060"/>
                </a:solidFill>
              </a:rPr>
              <a:t>to high  plasticity  , brown to reddish in color </a:t>
            </a:r>
            <a:r>
              <a:rPr lang="en-US" sz="1800" dirty="0" smtClean="0">
                <a:solidFill>
                  <a:srgbClr val="002060"/>
                </a:solidFill>
              </a:rPr>
              <a:t>. .</a:t>
            </a:r>
          </a:p>
          <a:p>
            <a:pPr marL="0" indent="0" algn="l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2-Laboratory </a:t>
            </a:r>
            <a:r>
              <a:rPr lang="en-US" sz="1800" dirty="0">
                <a:solidFill>
                  <a:srgbClr val="002060"/>
                </a:solidFill>
              </a:rPr>
              <a:t>and </a:t>
            </a:r>
            <a:r>
              <a:rPr lang="en-US" sz="1800" dirty="0" smtClean="0">
                <a:solidFill>
                  <a:srgbClr val="002060"/>
                </a:solidFill>
              </a:rPr>
              <a:t>field </a:t>
            </a:r>
            <a:r>
              <a:rPr lang="en-US" sz="1800" dirty="0">
                <a:solidFill>
                  <a:srgbClr val="002060"/>
                </a:solidFill>
              </a:rPr>
              <a:t>data </a:t>
            </a:r>
            <a:r>
              <a:rPr lang="en-US" sz="1800" dirty="0" smtClean="0">
                <a:solidFill>
                  <a:srgbClr val="002060"/>
                </a:solidFill>
              </a:rPr>
              <a:t> are as follow , </a:t>
            </a:r>
            <a:endParaRPr lang="en-US" sz="1800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*   Liquid limit (L.L) ranges (43-57)%. </a:t>
            </a:r>
          </a:p>
          <a:p>
            <a:pPr marL="0" indent="0" algn="l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*  Index of Plasticity (I.P ) ranges (17-31 )_% </a:t>
            </a:r>
          </a:p>
          <a:p>
            <a:pPr marL="0" indent="0" algn="l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*  S.P.T ranges (23-50) N /30 cm .  </a:t>
            </a:r>
          </a:p>
          <a:p>
            <a:pPr marL="0" indent="0" algn="l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*  Specific gravity (GS) ranges  (2.68-2.75) g\sm3 </a:t>
            </a:r>
          </a:p>
          <a:p>
            <a:pPr marL="0" indent="0" algn="l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*  </a:t>
            </a:r>
            <a:r>
              <a:rPr lang="en-US" sz="1800" dirty="0">
                <a:solidFill>
                  <a:srgbClr val="002060"/>
                </a:solidFill>
              </a:rPr>
              <a:t>Allowable </a:t>
            </a:r>
            <a:r>
              <a:rPr lang="en-US" sz="1800" dirty="0" smtClean="0">
                <a:solidFill>
                  <a:srgbClr val="002060"/>
                </a:solidFill>
              </a:rPr>
              <a:t> Bearing Capacity  ranges (15.00-20.00)  t\m2</a:t>
            </a:r>
          </a:p>
          <a:p>
            <a:pPr algn="l"/>
            <a:r>
              <a:rPr lang="en-US" sz="1800" u="sng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2088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  <a:r>
              <a:rPr lang="en-US" u="sng" dirty="0">
                <a:solidFill>
                  <a:srgbClr val="00B050"/>
                </a:solidFill>
              </a:rPr>
              <a:t>Group 2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includes </a:t>
            </a:r>
            <a:r>
              <a:rPr lang="en-US" dirty="0" smtClean="0"/>
              <a:t> , Shandokha ,Shakhke 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1- According </a:t>
            </a:r>
            <a:r>
              <a:rPr lang="en-US" dirty="0"/>
              <a:t>to U.S.C.S ,  the soil are classified  as a </a:t>
            </a:r>
            <a:r>
              <a:rPr lang="en-US" dirty="0" smtClean="0"/>
              <a:t>GM , </a:t>
            </a:r>
            <a:r>
              <a:rPr lang="en-US" dirty="0" err="1" smtClean="0"/>
              <a:t>silty</a:t>
            </a:r>
            <a:r>
              <a:rPr lang="en-US" dirty="0" smtClean="0"/>
              <a:t>  calcareous  gravel mixture with beds of limestone .</a:t>
            </a:r>
          </a:p>
          <a:p>
            <a:pPr algn="l"/>
            <a:r>
              <a:rPr lang="en-US" dirty="0" smtClean="0"/>
              <a:t> 2-Laboratory and field data of this area as follow ,</a:t>
            </a:r>
          </a:p>
          <a:p>
            <a:pPr algn="l"/>
            <a:r>
              <a:rPr lang="en-US" dirty="0" smtClean="0"/>
              <a:t>  *  Liquid </a:t>
            </a:r>
            <a:r>
              <a:rPr lang="en-US" dirty="0"/>
              <a:t>limit (L.L) ranges </a:t>
            </a:r>
            <a:r>
              <a:rPr lang="en-US" dirty="0" smtClean="0"/>
              <a:t>(22-27</a:t>
            </a:r>
            <a:r>
              <a:rPr lang="en-US" dirty="0"/>
              <a:t>)%.</a:t>
            </a:r>
          </a:p>
          <a:p>
            <a:pPr algn="l"/>
            <a:r>
              <a:rPr lang="en-US" dirty="0" smtClean="0"/>
              <a:t>  *  Index </a:t>
            </a:r>
            <a:r>
              <a:rPr lang="en-US" dirty="0"/>
              <a:t>of Plasticity (I.P ) ranges </a:t>
            </a:r>
            <a:r>
              <a:rPr lang="en-US" dirty="0" smtClean="0"/>
              <a:t>(8-14 )%</a:t>
            </a:r>
            <a:endParaRPr lang="en-US" dirty="0"/>
          </a:p>
          <a:p>
            <a:pPr algn="l"/>
            <a:r>
              <a:rPr lang="en-US" dirty="0" smtClean="0"/>
              <a:t>  *  S.P.T </a:t>
            </a:r>
            <a:r>
              <a:rPr lang="en-US" dirty="0"/>
              <a:t>ranges </a:t>
            </a:r>
            <a:r>
              <a:rPr lang="en-US" dirty="0" smtClean="0"/>
              <a:t>(35-50</a:t>
            </a:r>
            <a:r>
              <a:rPr lang="en-US" dirty="0"/>
              <a:t>) N </a:t>
            </a:r>
            <a:r>
              <a:rPr lang="en-US" dirty="0" smtClean="0"/>
              <a:t>/30 cm.</a:t>
            </a:r>
            <a:endParaRPr lang="en-US" dirty="0"/>
          </a:p>
          <a:p>
            <a:pPr algn="l"/>
            <a:r>
              <a:rPr lang="en-US" dirty="0" smtClean="0"/>
              <a:t>  *  Specific </a:t>
            </a:r>
            <a:r>
              <a:rPr lang="en-US" dirty="0"/>
              <a:t>gravity (GS) ranges  (</a:t>
            </a:r>
            <a:r>
              <a:rPr lang="en-US" dirty="0" smtClean="0"/>
              <a:t>2.72-2.76) </a:t>
            </a:r>
            <a:r>
              <a:rPr lang="en-US" dirty="0"/>
              <a:t>g\sm3 </a:t>
            </a:r>
          </a:p>
          <a:p>
            <a:pPr algn="l"/>
            <a:r>
              <a:rPr lang="en-US" dirty="0" smtClean="0"/>
              <a:t>  *   Bearing </a:t>
            </a:r>
            <a:r>
              <a:rPr lang="en-US" dirty="0"/>
              <a:t>Capacity </a:t>
            </a:r>
            <a:r>
              <a:rPr lang="en-US" dirty="0" smtClean="0"/>
              <a:t>(20.00-25.00</a:t>
            </a:r>
            <a:r>
              <a:rPr lang="en-US" dirty="0"/>
              <a:t>)  t\m2 .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07288" cy="576064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u="sng" dirty="0" smtClean="0">
                <a:solidFill>
                  <a:srgbClr val="00B050"/>
                </a:solidFill>
              </a:rPr>
              <a:t>Group 3</a:t>
            </a:r>
            <a:r>
              <a:rPr lang="en-US" sz="1800" dirty="0" smtClean="0"/>
              <a:t>  </a:t>
            </a:r>
            <a:r>
              <a:rPr lang="en-US" sz="1800" dirty="0"/>
              <a:t>: includes  : Azadi Panorama  Zone . </a:t>
            </a:r>
            <a:br>
              <a:rPr lang="en-US" sz="1800" dirty="0"/>
            </a:br>
            <a:r>
              <a:rPr lang="en-US" sz="1800" dirty="0" smtClean="0"/>
              <a:t> 1-According </a:t>
            </a:r>
            <a:r>
              <a:rPr lang="en-US" sz="1800" dirty="0"/>
              <a:t>to U.S.C.S ,  the soil are classified  as </a:t>
            </a:r>
            <a:r>
              <a:rPr lang="en-US" sz="1800" dirty="0" smtClean="0"/>
              <a:t>a G.P </a:t>
            </a:r>
            <a:r>
              <a:rPr lang="en-US" sz="1800" dirty="0"/>
              <a:t>, Poorly Graded , mixture of gravel </a:t>
            </a:r>
            <a:r>
              <a:rPr lang="en-US" sz="1800" dirty="0" smtClean="0"/>
              <a:t>with </a:t>
            </a:r>
            <a:r>
              <a:rPr lang="en-US" sz="1800" dirty="0"/>
              <a:t>sand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r>
              <a:rPr lang="en-US" sz="1800" dirty="0"/>
              <a:t>fine materials , with beds of conglomerates well to medium </a:t>
            </a:r>
            <a:r>
              <a:rPr lang="en-US" sz="1800" dirty="0" smtClean="0"/>
              <a:t>cemented . </a:t>
            </a:r>
            <a:br>
              <a:rPr lang="en-US" sz="1800" dirty="0" smtClean="0"/>
            </a:br>
            <a:r>
              <a:rPr lang="en-US" sz="1800" dirty="0" smtClean="0"/>
              <a:t>  2- </a:t>
            </a:r>
            <a:r>
              <a:rPr lang="en-US" sz="1800" u="sng" dirty="0" smtClean="0"/>
              <a:t>Laboratory and field data are  as follow  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 -  Liquid limit ( L.L ) ranges ( 20-25)%.</a:t>
            </a:r>
            <a:br>
              <a:rPr lang="en-US" sz="1800" dirty="0" smtClean="0"/>
            </a:br>
            <a:r>
              <a:rPr lang="en-US" sz="1800" dirty="0" smtClean="0"/>
              <a:t>* -  Index of plasticity     =      ( 6-10) % .</a:t>
            </a:r>
            <a:br>
              <a:rPr lang="en-US" sz="1800" dirty="0" smtClean="0"/>
            </a:br>
            <a:r>
              <a:rPr lang="en-US" sz="1800" dirty="0" smtClean="0"/>
              <a:t>* -  specific gravity          =      (2.65-2.67) g\cm3 .</a:t>
            </a:r>
            <a:br>
              <a:rPr lang="en-US" sz="1800" dirty="0" smtClean="0"/>
            </a:br>
            <a:r>
              <a:rPr lang="en-US" sz="1800" dirty="0" smtClean="0"/>
              <a:t>* -  S. P. T  =  50 N\3 cm .</a:t>
            </a:r>
            <a:br>
              <a:rPr lang="en-US" sz="1800" dirty="0" smtClean="0"/>
            </a:br>
            <a:r>
              <a:rPr lang="en-US" sz="1800" dirty="0" smtClean="0"/>
              <a:t>* -  Bearing capacity                 ( 25.00 – 30.00) t\m2  . 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ar-IQ" sz="1800" dirty="0"/>
          </a:p>
        </p:txBody>
      </p:sp>
    </p:spTree>
    <p:extLst>
      <p:ext uri="{BB962C8B-B14F-4D97-AF65-F5344CB8AC3E}">
        <p14:creationId xmlns:p14="http://schemas.microsoft.com/office/powerpoint/2010/main" val="5428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1356" y="260647"/>
            <a:ext cx="80476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784976" cy="99411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en-US" sz="1600" u="sng" dirty="0">
              <a:solidFill>
                <a:srgbClr val="FF0000"/>
              </a:solidFill>
            </a:endParaRPr>
          </a:p>
          <a:p>
            <a:pPr algn="l"/>
            <a:endParaRPr lang="en-US" sz="1600" u="sng" dirty="0" smtClean="0">
              <a:solidFill>
                <a:srgbClr val="FF0000"/>
              </a:solidFill>
            </a:endParaRPr>
          </a:p>
          <a:p>
            <a:pPr algn="l"/>
            <a:r>
              <a:rPr lang="en-US" sz="1600" u="sng" dirty="0" smtClean="0">
                <a:solidFill>
                  <a:srgbClr val="FF0000"/>
                </a:solidFill>
              </a:rPr>
              <a:t>Conclusion</a:t>
            </a:r>
            <a:r>
              <a:rPr lang="en-US" sz="1600" dirty="0" smtClean="0"/>
              <a:t> : </a:t>
            </a:r>
            <a:endParaRPr lang="en-US" sz="1600" dirty="0"/>
          </a:p>
          <a:p>
            <a:pPr algn="l"/>
            <a:r>
              <a:rPr lang="en-US" sz="1600" dirty="0" smtClean="0"/>
              <a:t> according to our investigation  </a:t>
            </a:r>
            <a:r>
              <a:rPr lang="en-US" sz="1600" dirty="0"/>
              <a:t>,</a:t>
            </a:r>
            <a:r>
              <a:rPr lang="en-US" sz="1600" dirty="0" smtClean="0"/>
              <a:t> the soil in the studied are suitable for foundations ,</a:t>
            </a:r>
          </a:p>
          <a:p>
            <a:pPr algn="l"/>
            <a:r>
              <a:rPr lang="en-US" sz="1600" dirty="0" smtClean="0"/>
              <a:t>Taking in our consideration that the soil of group 1 classified as a high plasticity , so it may be swelled in case of water existence  , in this case  replacement of  the soil should be done in the site  ,</a:t>
            </a:r>
          </a:p>
          <a:p>
            <a:pPr algn="l"/>
            <a:r>
              <a:rPr lang="en-US" sz="1600" dirty="0" smtClean="0"/>
              <a:t>The type of soil replacement should be according to  the technical specification  ( pure of gypsum , well graded …etc. )  .  </a:t>
            </a:r>
          </a:p>
          <a:p>
            <a:pPr algn="l"/>
            <a:endParaRPr lang="en-US" sz="1600" dirty="0"/>
          </a:p>
          <a:p>
            <a:pPr algn="l"/>
            <a:r>
              <a:rPr lang="en-US" sz="1600" u="sng" dirty="0" smtClean="0">
                <a:solidFill>
                  <a:srgbClr val="C00000"/>
                </a:solidFill>
              </a:rPr>
              <a:t>Recommendation : </a:t>
            </a:r>
          </a:p>
          <a:p>
            <a:pPr algn="l"/>
            <a:r>
              <a:rPr lang="en-US" sz="1600" dirty="0" smtClean="0"/>
              <a:t>According to the field data , laboratory tests  , and our experience  , we recommend the following  ,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1- Depth of foundation should be executed within  the natural soil ( filling or organic soil should be removed ).</a:t>
            </a:r>
          </a:p>
          <a:p>
            <a:pPr algn="l"/>
            <a:r>
              <a:rPr lang="en-US" sz="1600" dirty="0" smtClean="0"/>
              <a:t>2- Transmitted stress to  the soil , should be  not more than allowable bearing capacity .</a:t>
            </a:r>
          </a:p>
          <a:p>
            <a:pPr algn="l"/>
            <a:r>
              <a:rPr lang="en-US" sz="1600" dirty="0" smtClean="0"/>
              <a:t>3- in case of exist  gypsum  in the soil , anti sulfate cement should be used  in all structural elements  contacted with soil .</a:t>
            </a:r>
          </a:p>
          <a:p>
            <a:pPr algn="l"/>
            <a:r>
              <a:rPr lang="en-US" sz="1600" dirty="0" smtClean="0"/>
              <a:t>4- Net of water drainage should be executed according to the specification , whereas s to prevent occurrence  of seepage .</a:t>
            </a:r>
          </a:p>
          <a:p>
            <a:pPr algn="l"/>
            <a:r>
              <a:rPr lang="en-US" sz="1600" dirty="0" smtClean="0"/>
              <a:t>5-In case of existence  swelling soil  (montmorilonite  clay ), improvement of soil  should be done  , such as replacement  of the  soil .</a:t>
            </a:r>
          </a:p>
          <a:p>
            <a:pPr algn="l"/>
            <a:r>
              <a:rPr lang="en-US" sz="1600" dirty="0" smtClean="0"/>
              <a:t>6- After finishing  excavation of  the soil foundation , and before concreting   soil should be cheeked by Geotechnical  </a:t>
            </a:r>
            <a:r>
              <a:rPr lang="en-US" sz="1600" dirty="0"/>
              <a:t>E</a:t>
            </a:r>
            <a:r>
              <a:rPr lang="en-US" sz="1600" dirty="0" smtClean="0"/>
              <a:t>ngineer  should be checked .                                                                                                                                                                                               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264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rar\Desktop\مبنى ك الاقتصاد في نوروز\مبنى الاقتصاد سبور\20150703_190502_2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828</Words>
  <Application>Microsoft Office PowerPoint</Application>
  <PresentationFormat>On-screen Show (4:3)</PresentationFormat>
  <Paragraphs>155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نسق Office</vt:lpstr>
      <vt:lpstr>Package</vt:lpstr>
      <vt:lpstr>Types of the soil  in  Duhok  city   Kurdistan Region – Iraq .  by . Dr. Abdulqader Ahmad Hamy   20\12\2015   </vt:lpstr>
      <vt:lpstr>PowerPoint Presentation</vt:lpstr>
      <vt:lpstr> </vt:lpstr>
      <vt:lpstr>Map of Duhok city with location of studied areas </vt:lpstr>
      <vt:lpstr> </vt:lpstr>
      <vt:lpstr>PowerPoint Presentation</vt:lpstr>
      <vt:lpstr>                Group 3  : includes  : Azadi Panorama  Zone .   1-According to U.S.C.S ,  the soil are classified  as a G.P , Poorly Graded , mixture of gravel with sand   and fine materials , with beds of conglomerates well to medium cemented .    2- Laboratory and field data are  as follow  ,   * -  Liquid limit ( L.L ) ranges ( 20-25)%. * -  Index of plasticity     =      ( 6-10) % . * -  specific gravity          =      (2.65-2.67) g\cm3 . * -  S. P. T  =  50 N\3 cm . * -  Bearing capacity                 ( 25.00 – 30.00) t\m2  .                     </vt:lpstr>
      <vt:lpstr>PowerPoint Presentation</vt:lpstr>
      <vt:lpstr>PowerPoint Presentation</vt:lpstr>
      <vt:lpstr>PowerPoint Presentation</vt:lpstr>
      <vt:lpstr>           </vt:lpstr>
      <vt:lpstr>PowerPoint Presentation</vt:lpstr>
      <vt:lpstr>PowerPoint Presentation</vt:lpstr>
      <vt:lpstr>Thank you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vertical communication system includes</dc:title>
  <dc:creator>linovo</dc:creator>
  <cp:lastModifiedBy>n0ak95</cp:lastModifiedBy>
  <cp:revision>162</cp:revision>
  <dcterms:created xsi:type="dcterms:W3CDTF">2015-05-21T11:08:55Z</dcterms:created>
  <dcterms:modified xsi:type="dcterms:W3CDTF">2015-12-20T07:28:12Z</dcterms:modified>
</cp:coreProperties>
</file>