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58" r:id="rId4"/>
    <p:sldId id="273" r:id="rId5"/>
    <p:sldId id="274" r:id="rId6"/>
    <p:sldId id="275" r:id="rId7"/>
    <p:sldId id="259" r:id="rId8"/>
    <p:sldId id="260" r:id="rId9"/>
    <p:sldId id="261" r:id="rId10"/>
    <p:sldId id="262" r:id="rId11"/>
    <p:sldId id="267" r:id="rId12"/>
    <p:sldId id="271" r:id="rId13"/>
    <p:sldId id="276" r:id="rId14"/>
    <p:sldId id="277" r:id="rId15"/>
    <p:sldId id="279"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612AEA-19E6-4D94-84CC-6E8162B35D02}" type="datetimeFigureOut">
              <a:rPr lang="en-US" smtClean="0"/>
              <a:pPr/>
              <a:t>4/27/2015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873A70-8270-49EF-B269-45A0E326BB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873A70-8270-49EF-B269-45A0E326BBF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F2CB09-7CAB-41BE-80B8-8020D48A8BB8}" type="datetimeFigureOut">
              <a:rPr lang="en-US" smtClean="0"/>
              <a:pPr/>
              <a:t>4/27/2015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A2E35C-E07C-4C85-83CB-4A267AC15E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F2CB09-7CAB-41BE-80B8-8020D48A8BB8}" type="datetimeFigureOut">
              <a:rPr lang="en-US" smtClean="0"/>
              <a:pPr/>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F2CB09-7CAB-41BE-80B8-8020D48A8BB8}" type="datetimeFigureOut">
              <a:rPr lang="en-US" smtClean="0"/>
              <a:pPr/>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F2CB09-7CAB-41BE-80B8-8020D48A8BB8}" type="datetimeFigureOut">
              <a:rPr lang="en-US" smtClean="0"/>
              <a:pPr/>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F2CB09-7CAB-41BE-80B8-8020D48A8BB8}" type="datetimeFigureOut">
              <a:rPr lang="en-US" smtClean="0"/>
              <a:pPr/>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2E35C-E07C-4C85-83CB-4A267AC15E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F2CB09-7CAB-41BE-80B8-8020D48A8BB8}" type="datetimeFigureOut">
              <a:rPr lang="en-US" smtClean="0"/>
              <a:pPr/>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F2CB09-7CAB-41BE-80B8-8020D48A8BB8}" type="datetimeFigureOut">
              <a:rPr lang="en-US" smtClean="0"/>
              <a:pPr/>
              <a:t>4/27/2015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F2CB09-7CAB-41BE-80B8-8020D48A8BB8}" type="datetimeFigureOut">
              <a:rPr lang="en-US" smtClean="0"/>
              <a:pPr/>
              <a:t>4/27/2015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2CB09-7CAB-41BE-80B8-8020D48A8BB8}" type="datetimeFigureOut">
              <a:rPr lang="en-US" smtClean="0"/>
              <a:pPr/>
              <a:t>4/27/2015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F2CB09-7CAB-41BE-80B8-8020D48A8BB8}" type="datetimeFigureOut">
              <a:rPr lang="en-US" smtClean="0"/>
              <a:pPr/>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2E35C-E07C-4C85-83CB-4A267AC15E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F2CB09-7CAB-41BE-80B8-8020D48A8BB8}" type="datetimeFigureOut">
              <a:rPr lang="en-US" smtClean="0"/>
              <a:pPr/>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A2E35C-E07C-4C85-83CB-4A267AC15E3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F2CB09-7CAB-41BE-80B8-8020D48A8BB8}" type="datetimeFigureOut">
              <a:rPr lang="en-US" smtClean="0"/>
              <a:pPr/>
              <a:t>4/27/2015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A2E35C-E07C-4C85-83CB-4A267AC15E3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143000"/>
            <a:ext cx="5486400" cy="1069975"/>
          </a:xfrm>
        </p:spPr>
        <p:txBody>
          <a:bodyPr>
            <a:normAutofit/>
          </a:bodyPr>
          <a:lstStyle/>
          <a:p>
            <a:r>
              <a:rPr lang="en-US" dirty="0"/>
              <a:t>Renewable energy</a:t>
            </a:r>
          </a:p>
        </p:txBody>
      </p:sp>
      <p:sp>
        <p:nvSpPr>
          <p:cNvPr id="5" name="TextBox 4"/>
          <p:cNvSpPr txBox="1"/>
          <p:nvPr/>
        </p:nvSpPr>
        <p:spPr>
          <a:xfrm>
            <a:off x="609600" y="4140875"/>
            <a:ext cx="5410200" cy="1846659"/>
          </a:xfrm>
          <a:prstGeom prst="rect">
            <a:avLst/>
          </a:prstGeom>
          <a:noFill/>
        </p:spPr>
        <p:txBody>
          <a:bodyPr wrap="square" rtlCol="0">
            <a:spAutoFit/>
          </a:bodyPr>
          <a:lstStyle/>
          <a:p>
            <a:pPr algn="just"/>
            <a:r>
              <a:rPr lang="en-US" sz="2400" b="1" dirty="0">
                <a:solidFill>
                  <a:srgbClr val="C00000"/>
                </a:solidFill>
              </a:rPr>
              <a:t>Renewable energy </a:t>
            </a:r>
            <a:r>
              <a:rPr lang="en-US" dirty="0"/>
              <a:t>is generally defined as energy that comes from resources which are </a:t>
            </a:r>
            <a:r>
              <a:rPr lang="en-US" dirty="0" smtClean="0"/>
              <a:t>naturally replenished </a:t>
            </a:r>
            <a:r>
              <a:rPr lang="en-US" dirty="0"/>
              <a:t>on a human timescale such as sunlight, wind, rain, tides, waves and </a:t>
            </a:r>
            <a:r>
              <a:rPr lang="en-US" dirty="0" smtClean="0"/>
              <a:t>geothermal heat.</a:t>
            </a:r>
          </a:p>
          <a:p>
            <a:pPr algn="just"/>
            <a:r>
              <a:rPr lang="en-US" dirty="0"/>
              <a:t>Wind, solar, and biomass are three emerging renewable sources of energy.</a:t>
            </a:r>
          </a:p>
        </p:txBody>
      </p:sp>
      <p:sp>
        <p:nvSpPr>
          <p:cNvPr id="6" name="TextBox 5"/>
          <p:cNvSpPr txBox="1"/>
          <p:nvPr/>
        </p:nvSpPr>
        <p:spPr>
          <a:xfrm>
            <a:off x="4800600" y="2362200"/>
            <a:ext cx="28194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6400800" y="4038600"/>
            <a:ext cx="2286000" cy="2286000"/>
          </a:xfrm>
          <a:prstGeom prst="rect">
            <a:avLst/>
          </a:prstGeom>
          <a:noFill/>
          <a:ln w="9525">
            <a:noFill/>
            <a:miter lim="800000"/>
            <a:headEnd/>
            <a:tailEnd/>
          </a:ln>
          <a:effectLst/>
        </p:spPr>
      </p:pic>
      <p:pic>
        <p:nvPicPr>
          <p:cNvPr id="1028" name="Picture 4" descr="C:\Users\ASB\Downloads\images (5).jpg"/>
          <p:cNvPicPr>
            <a:picLocks noChangeAspect="1" noChangeArrowheads="1"/>
          </p:cNvPicPr>
          <p:nvPr/>
        </p:nvPicPr>
        <p:blipFill>
          <a:blip r:embed="rId3"/>
          <a:srcRect/>
          <a:stretch>
            <a:fillRect/>
          </a:stretch>
        </p:blipFill>
        <p:spPr bwMode="auto">
          <a:xfrm>
            <a:off x="228600" y="461961"/>
            <a:ext cx="8610600" cy="3271839"/>
          </a:xfrm>
          <a:prstGeom prst="rect">
            <a:avLst/>
          </a:prstGeom>
          <a:noFill/>
        </p:spPr>
      </p:pic>
      <p:pic>
        <p:nvPicPr>
          <p:cNvPr id="3" name="Picture 2"/>
          <p:cNvPicPr>
            <a:picLocks noChangeAspect="1" noChangeArrowheads="1"/>
          </p:cNvPicPr>
          <p:nvPr/>
        </p:nvPicPr>
        <p:blipFill>
          <a:blip r:embed="rId4"/>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7315200" cy="2062103"/>
          </a:xfrm>
          <a:prstGeom prst="rect">
            <a:avLst/>
          </a:prstGeom>
          <a:noFill/>
        </p:spPr>
        <p:txBody>
          <a:bodyPr wrap="square" rtlCol="0">
            <a:spAutoFit/>
          </a:bodyPr>
          <a:lstStyle/>
          <a:p>
            <a:pPr algn="just"/>
            <a:r>
              <a:rPr lang="en-US" sz="2800" b="1" dirty="0" smtClean="0">
                <a:solidFill>
                  <a:srgbClr val="C00000"/>
                </a:solidFill>
              </a:rPr>
              <a:t>Heating : </a:t>
            </a:r>
            <a:r>
              <a:rPr lang="en-US" sz="2000" dirty="0" smtClean="0"/>
              <a:t>Solar hot water makes an important contribution to renewable heat in many countries</a:t>
            </a:r>
            <a:r>
              <a:rPr lang="en-US" sz="2000" b="1" dirty="0" smtClean="0"/>
              <a:t>, </a:t>
            </a:r>
            <a:r>
              <a:rPr lang="en-US" sz="2000" dirty="0" smtClean="0"/>
              <a:t>most notably in China, which now has 70% of the global total (180 </a:t>
            </a:r>
            <a:r>
              <a:rPr lang="en-US" sz="2000" dirty="0" err="1" smtClean="0"/>
              <a:t>GWth</a:t>
            </a:r>
            <a:r>
              <a:rPr lang="en-US" sz="2000" dirty="0" smtClean="0"/>
              <a:t>). Most of these systems are installed on multi-family apartment buildings and meet a portion of the hot water needs of an estimated 50–60 million households in China. </a:t>
            </a:r>
            <a:endParaRPr lang="en-US" sz="2000" dirty="0"/>
          </a:p>
        </p:txBody>
      </p:sp>
      <p:pic>
        <p:nvPicPr>
          <p:cNvPr id="1026" name="Picture 2"/>
          <p:cNvPicPr>
            <a:picLocks noChangeAspect="1" noChangeArrowheads="1"/>
          </p:cNvPicPr>
          <p:nvPr/>
        </p:nvPicPr>
        <p:blipFill>
          <a:blip r:embed="rId2"/>
          <a:srcRect/>
          <a:stretch>
            <a:fillRect/>
          </a:stretch>
        </p:blipFill>
        <p:spPr bwMode="auto">
          <a:xfrm>
            <a:off x="5257801" y="2971800"/>
            <a:ext cx="3352800" cy="3132222"/>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pic>
        <p:nvPicPr>
          <p:cNvPr id="2050" name="Picture 2" descr="C:\Users\ASB\Downloads\images (14).jpg"/>
          <p:cNvPicPr>
            <a:picLocks noChangeAspect="1" noChangeArrowheads="1"/>
          </p:cNvPicPr>
          <p:nvPr/>
        </p:nvPicPr>
        <p:blipFill>
          <a:blip r:embed="rId4"/>
          <a:srcRect/>
          <a:stretch>
            <a:fillRect/>
          </a:stretch>
        </p:blipFill>
        <p:spPr bwMode="auto">
          <a:xfrm>
            <a:off x="838199" y="2971800"/>
            <a:ext cx="3758453" cy="29718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498068"/>
            <a:ext cx="7696200" cy="523220"/>
          </a:xfrm>
          <a:prstGeom prst="rect">
            <a:avLst/>
          </a:prstGeom>
          <a:noFill/>
        </p:spPr>
        <p:txBody>
          <a:bodyPr wrap="square" rtlCol="0">
            <a:spAutoFit/>
          </a:bodyPr>
          <a:lstStyle/>
          <a:p>
            <a:r>
              <a:rPr lang="en-US" sz="2800" b="1" dirty="0" smtClean="0">
                <a:solidFill>
                  <a:srgbClr val="C00000"/>
                </a:solidFill>
              </a:rPr>
              <a:t>Growth projection of wind and solar capacity</a:t>
            </a:r>
            <a:endParaRPr lang="en-US" sz="2800" b="1" dirty="0">
              <a:solidFill>
                <a:srgbClr val="C00000"/>
              </a:solidFill>
            </a:endParaRPr>
          </a:p>
        </p:txBody>
      </p:sp>
      <p:pic>
        <p:nvPicPr>
          <p:cNvPr id="7171" name="Picture 3" descr="C:\Users\ASB\Downloads\Wind-and-solar-2011.png"/>
          <p:cNvPicPr>
            <a:picLocks noChangeAspect="1" noChangeArrowheads="1"/>
          </p:cNvPicPr>
          <p:nvPr/>
        </p:nvPicPr>
        <p:blipFill>
          <a:blip r:embed="rId2"/>
          <a:srcRect/>
          <a:stretch>
            <a:fillRect/>
          </a:stretch>
        </p:blipFill>
        <p:spPr bwMode="auto">
          <a:xfrm>
            <a:off x="76200" y="638175"/>
            <a:ext cx="8610600" cy="4924425"/>
          </a:xfrm>
          <a:prstGeom prst="rect">
            <a:avLst/>
          </a:prstGeom>
          <a:noFill/>
        </p:spPr>
      </p:pic>
      <p:pic>
        <p:nvPicPr>
          <p:cNvPr id="4" name="Picture 3"/>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4191000"/>
            <a:ext cx="6858000" cy="2246769"/>
          </a:xfrm>
          <a:prstGeom prst="rect">
            <a:avLst/>
          </a:prstGeom>
          <a:noFill/>
        </p:spPr>
        <p:txBody>
          <a:bodyPr wrap="square" rtlCol="0">
            <a:spAutoFit/>
          </a:bodyPr>
          <a:lstStyle/>
          <a:p>
            <a:pPr algn="just"/>
            <a:r>
              <a:rPr lang="en-US" sz="2000" dirty="0" smtClean="0"/>
              <a:t>Japanese scientists recently succeeded in wireless energy transfer in an important step that could change the world's view of energy, which paves the way to be solar power from space in the near future and then transported to the planet for use in multiple areas, and the site said the US phys that this is the first time Send in which the amount of approximately two kilowatts of electrical power microwave.</a:t>
            </a:r>
            <a:endParaRPr lang="en-US" sz="2000" dirty="0"/>
          </a:p>
        </p:txBody>
      </p:sp>
      <p:sp>
        <p:nvSpPr>
          <p:cNvPr id="3" name="TextBox 2"/>
          <p:cNvSpPr txBox="1"/>
          <p:nvPr/>
        </p:nvSpPr>
        <p:spPr>
          <a:xfrm>
            <a:off x="2133600" y="457200"/>
            <a:ext cx="4876800" cy="1200329"/>
          </a:xfrm>
          <a:prstGeom prst="rect">
            <a:avLst/>
          </a:prstGeom>
          <a:noFill/>
        </p:spPr>
        <p:txBody>
          <a:bodyPr wrap="square" rtlCol="0">
            <a:spAutoFit/>
          </a:bodyPr>
          <a:lstStyle/>
          <a:p>
            <a:pPr algn="ctr"/>
            <a:r>
              <a:rPr lang="en-US" sz="2400" b="1" i="1" dirty="0" smtClean="0">
                <a:solidFill>
                  <a:srgbClr val="C00000"/>
                </a:solidFill>
              </a:rPr>
              <a:t> Japan generate solar power from space and send it wirelessly to the ground in 2040</a:t>
            </a:r>
            <a:endParaRPr lang="en-US" sz="2400" b="1" i="1" dirty="0">
              <a:solidFill>
                <a:srgbClr val="C00000"/>
              </a:solidFill>
            </a:endParaRPr>
          </a:p>
        </p:txBody>
      </p:sp>
      <p:pic>
        <p:nvPicPr>
          <p:cNvPr id="9218" name="Picture 2" descr="C:\Users\ASB\Downloads\download.jpg"/>
          <p:cNvPicPr>
            <a:picLocks noChangeAspect="1" noChangeArrowheads="1"/>
          </p:cNvPicPr>
          <p:nvPr/>
        </p:nvPicPr>
        <p:blipFill>
          <a:blip r:embed="rId2"/>
          <a:srcRect/>
          <a:stretch>
            <a:fillRect/>
          </a:stretch>
        </p:blipFill>
        <p:spPr bwMode="auto">
          <a:xfrm>
            <a:off x="1371600" y="1828800"/>
            <a:ext cx="6324600" cy="2273576"/>
          </a:xfrm>
          <a:prstGeom prst="rect">
            <a:avLst/>
          </a:prstGeom>
          <a:noFill/>
        </p:spPr>
      </p:pic>
      <p:pic>
        <p:nvPicPr>
          <p:cNvPr id="6" name="Picture 5"/>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0" y="464403"/>
            <a:ext cx="4343400" cy="830997"/>
          </a:xfrm>
          <a:prstGeom prst="rect">
            <a:avLst/>
          </a:prstGeom>
          <a:noFill/>
        </p:spPr>
        <p:txBody>
          <a:bodyPr wrap="square" rtlCol="0">
            <a:spAutoFit/>
          </a:bodyPr>
          <a:lstStyle/>
          <a:p>
            <a:pPr algn="ctr"/>
            <a:r>
              <a:rPr lang="en-US" sz="2400" b="1" dirty="0" smtClean="0">
                <a:solidFill>
                  <a:srgbClr val="C00000"/>
                </a:solidFill>
              </a:rPr>
              <a:t>Renewable energy in the Kurdistan region of Iraq</a:t>
            </a:r>
            <a:endParaRPr lang="en-US" sz="2400" b="1" dirty="0">
              <a:solidFill>
                <a:srgbClr val="C00000"/>
              </a:solidFill>
            </a:endParaRPr>
          </a:p>
        </p:txBody>
      </p:sp>
      <p:sp>
        <p:nvSpPr>
          <p:cNvPr id="11" name="TextBox 10"/>
          <p:cNvSpPr txBox="1"/>
          <p:nvPr/>
        </p:nvSpPr>
        <p:spPr>
          <a:xfrm>
            <a:off x="1371600" y="1600200"/>
            <a:ext cx="6705600" cy="1323439"/>
          </a:xfrm>
          <a:prstGeom prst="rect">
            <a:avLst/>
          </a:prstGeom>
          <a:noFill/>
        </p:spPr>
        <p:txBody>
          <a:bodyPr wrap="square" rtlCol="0">
            <a:spAutoFit/>
          </a:bodyPr>
          <a:lstStyle/>
          <a:p>
            <a:pPr algn="just"/>
            <a:r>
              <a:rPr lang="en-US" sz="2000" dirty="0" smtClean="0"/>
              <a:t>The Minister of Electricity in Iraq's Kurdistan region plans   for long-term studies on renewable energies of all kinds, considering that the power of the water glory more than any other in the region.</a:t>
            </a:r>
            <a:endParaRPr lang="en-US" sz="2000" dirty="0"/>
          </a:p>
        </p:txBody>
      </p:sp>
      <p:pic>
        <p:nvPicPr>
          <p:cNvPr id="27" name="Picture 26"/>
          <p:cNvPicPr>
            <a:picLocks noChangeAspect="1" noChangeArrowheads="1"/>
          </p:cNvPicPr>
          <p:nvPr/>
        </p:nvPicPr>
        <p:blipFill>
          <a:blip r:embed="rId2"/>
          <a:srcRect/>
          <a:stretch>
            <a:fillRect/>
          </a:stretch>
        </p:blipFill>
        <p:spPr bwMode="auto">
          <a:xfrm>
            <a:off x="8077200" y="0"/>
            <a:ext cx="1066800" cy="1019908"/>
          </a:xfrm>
          <a:prstGeom prst="rect">
            <a:avLst/>
          </a:prstGeom>
          <a:noFill/>
          <a:ln w="9525">
            <a:noFill/>
            <a:miter lim="800000"/>
            <a:headEnd/>
            <a:tailEnd/>
          </a:ln>
          <a:effectLst/>
        </p:spPr>
      </p:pic>
      <p:pic>
        <p:nvPicPr>
          <p:cNvPr id="31758" name="Picture 14" descr="C:\Users\ASB\Downloads\download (3).jpg"/>
          <p:cNvPicPr>
            <a:picLocks noChangeAspect="1" noChangeArrowheads="1"/>
          </p:cNvPicPr>
          <p:nvPr/>
        </p:nvPicPr>
        <p:blipFill>
          <a:blip r:embed="rId3"/>
          <a:srcRect/>
          <a:stretch>
            <a:fillRect/>
          </a:stretch>
        </p:blipFill>
        <p:spPr bwMode="auto">
          <a:xfrm>
            <a:off x="4952116" y="3527192"/>
            <a:ext cx="3734684" cy="2797408"/>
          </a:xfrm>
          <a:prstGeom prst="rect">
            <a:avLst/>
          </a:prstGeom>
          <a:noFill/>
        </p:spPr>
      </p:pic>
      <p:pic>
        <p:nvPicPr>
          <p:cNvPr id="31759" name="Picture 15" descr="C:\Users\ASB\Downloads\انارة-الشوارع-بالطاقة-الشمسية.jpg"/>
          <p:cNvPicPr>
            <a:picLocks noChangeAspect="1" noChangeArrowheads="1"/>
          </p:cNvPicPr>
          <p:nvPr/>
        </p:nvPicPr>
        <p:blipFill>
          <a:blip r:embed="rId4"/>
          <a:srcRect/>
          <a:stretch>
            <a:fillRect/>
          </a:stretch>
        </p:blipFill>
        <p:spPr bwMode="auto">
          <a:xfrm>
            <a:off x="914400" y="3538539"/>
            <a:ext cx="3607136" cy="270986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36809"/>
            <a:ext cx="8001000" cy="1908215"/>
          </a:xfrm>
          <a:prstGeom prst="rect">
            <a:avLst/>
          </a:prstGeom>
          <a:noFill/>
        </p:spPr>
        <p:txBody>
          <a:bodyPr wrap="square" rtlCol="0">
            <a:spAutoFit/>
          </a:bodyPr>
          <a:lstStyle/>
          <a:p>
            <a:pPr algn="just"/>
            <a:r>
              <a:rPr lang="en-US" sz="2000" dirty="0" smtClean="0"/>
              <a:t>The region performs hydropower projects to take advantage of the water resources available «We have two projects hydroelectric are currently working, are« </a:t>
            </a:r>
            <a:r>
              <a:rPr lang="en-US" sz="2000" dirty="0" err="1" smtClean="0"/>
              <a:t>Dukan</a:t>
            </a:r>
            <a:r>
              <a:rPr lang="en-US" sz="2000" dirty="0" smtClean="0"/>
              <a:t> »and« </a:t>
            </a:r>
            <a:r>
              <a:rPr lang="en-US" sz="2000" dirty="0" err="1" smtClean="0"/>
              <a:t>Darbandikan</a:t>
            </a:r>
            <a:r>
              <a:rPr lang="en-US" sz="2000" dirty="0" smtClean="0"/>
              <a:t> », a design capacity of 649 MW, to Besides «</a:t>
            </a:r>
            <a:r>
              <a:rPr lang="en-US" sz="2000" dirty="0" err="1" smtClean="0"/>
              <a:t>Derlok</a:t>
            </a:r>
            <a:r>
              <a:rPr lang="en-US" sz="2000" dirty="0" smtClean="0"/>
              <a:t>» project which is being implemented design capacity of 37.6 MW, and cost about $ 160 million .</a:t>
            </a:r>
          </a:p>
          <a:p>
            <a:endParaRPr lang="en-US" dirty="0"/>
          </a:p>
        </p:txBody>
      </p:sp>
      <p:pic>
        <p:nvPicPr>
          <p:cNvPr id="3" name="Picture 2"/>
          <p:cNvPicPr>
            <a:picLocks noChangeAspect="1" noChangeArrowheads="1"/>
          </p:cNvPicPr>
          <p:nvPr/>
        </p:nvPicPr>
        <p:blipFill>
          <a:blip r:embed="rId2"/>
          <a:srcRect/>
          <a:stretch>
            <a:fillRect/>
          </a:stretch>
        </p:blipFill>
        <p:spPr bwMode="auto">
          <a:xfrm>
            <a:off x="8077200" y="0"/>
            <a:ext cx="1066800" cy="1019908"/>
          </a:xfrm>
          <a:prstGeom prst="rect">
            <a:avLst/>
          </a:prstGeom>
          <a:noFill/>
          <a:ln w="9525">
            <a:noFill/>
            <a:miter lim="800000"/>
            <a:headEnd/>
            <a:tailEnd/>
          </a:ln>
          <a:effectLst/>
        </p:spPr>
      </p:pic>
      <p:sp>
        <p:nvSpPr>
          <p:cNvPr id="4" name="TextBox 3"/>
          <p:cNvSpPr txBox="1"/>
          <p:nvPr/>
        </p:nvSpPr>
        <p:spPr>
          <a:xfrm>
            <a:off x="2133600" y="228600"/>
            <a:ext cx="4343400" cy="830997"/>
          </a:xfrm>
          <a:prstGeom prst="rect">
            <a:avLst/>
          </a:prstGeom>
          <a:noFill/>
        </p:spPr>
        <p:txBody>
          <a:bodyPr wrap="square" rtlCol="0">
            <a:spAutoFit/>
          </a:bodyPr>
          <a:lstStyle/>
          <a:p>
            <a:pPr algn="ctr"/>
            <a:r>
              <a:rPr lang="en-US" sz="2400" b="1" dirty="0" smtClean="0">
                <a:solidFill>
                  <a:srgbClr val="C00000"/>
                </a:solidFill>
              </a:rPr>
              <a:t>Renewable energy in the Kurdistan region of Iraq</a:t>
            </a:r>
            <a:endParaRPr lang="en-US" sz="2400" b="1" dirty="0">
              <a:solidFill>
                <a:srgbClr val="C00000"/>
              </a:solidFill>
            </a:endParaRPr>
          </a:p>
        </p:txBody>
      </p:sp>
      <p:sp>
        <p:nvSpPr>
          <p:cNvPr id="5" name="TextBox 4"/>
          <p:cNvSpPr txBox="1"/>
          <p:nvPr/>
        </p:nvSpPr>
        <p:spPr>
          <a:xfrm>
            <a:off x="457200" y="3048000"/>
            <a:ext cx="8229600" cy="1323439"/>
          </a:xfrm>
          <a:prstGeom prst="rect">
            <a:avLst/>
          </a:prstGeom>
          <a:noFill/>
        </p:spPr>
        <p:txBody>
          <a:bodyPr wrap="square" rtlCol="0">
            <a:spAutoFit/>
          </a:bodyPr>
          <a:lstStyle/>
          <a:p>
            <a:pPr algn="just"/>
            <a:r>
              <a:rPr lang="en-US" sz="2000" dirty="0" smtClean="0"/>
              <a:t>The ministry of Electricity collect the data necessary for the launch of wind energy projects, solar energy, «We set up 15 towers since 2010, equipped with all data measurement and we will continue to cover all parts of Kurdistan.</a:t>
            </a:r>
            <a:endParaRPr lang="en-US" sz="2000" dirty="0"/>
          </a:p>
        </p:txBody>
      </p:sp>
      <p:pic>
        <p:nvPicPr>
          <p:cNvPr id="6" name="Picture 13" descr="C:\Users\ASB\Downloads\images (18)سد دوكان.jpg"/>
          <p:cNvPicPr>
            <a:picLocks noChangeAspect="1" noChangeArrowheads="1"/>
          </p:cNvPicPr>
          <p:nvPr/>
        </p:nvPicPr>
        <p:blipFill>
          <a:blip r:embed="rId3"/>
          <a:srcRect/>
          <a:stretch>
            <a:fillRect/>
          </a:stretch>
        </p:blipFill>
        <p:spPr bwMode="auto">
          <a:xfrm>
            <a:off x="4953000" y="4371975"/>
            <a:ext cx="3505200" cy="2105025"/>
          </a:xfrm>
          <a:prstGeom prst="rect">
            <a:avLst/>
          </a:prstGeom>
          <a:noFill/>
        </p:spPr>
      </p:pic>
      <p:pic>
        <p:nvPicPr>
          <p:cNvPr id="33794" name="Picture 2" descr="C:\Users\ASB\Downloads\images (18)سد دوكا3.jpg"/>
          <p:cNvPicPr>
            <a:picLocks noChangeAspect="1" noChangeArrowheads="1"/>
          </p:cNvPicPr>
          <p:nvPr/>
        </p:nvPicPr>
        <p:blipFill>
          <a:blip r:embed="rId4"/>
          <a:srcRect/>
          <a:stretch>
            <a:fillRect/>
          </a:stretch>
        </p:blipFill>
        <p:spPr bwMode="auto">
          <a:xfrm>
            <a:off x="685800" y="4343400"/>
            <a:ext cx="4171950" cy="205153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6553200" cy="707886"/>
          </a:xfrm>
          <a:prstGeom prst="rect">
            <a:avLst/>
          </a:prstGeom>
          <a:noFill/>
        </p:spPr>
        <p:txBody>
          <a:bodyPr wrap="square" rtlCol="0">
            <a:spAutoFit/>
          </a:bodyPr>
          <a:lstStyle/>
          <a:p>
            <a:r>
              <a:rPr lang="en-US" sz="2000" b="1" dirty="0" smtClean="0">
                <a:solidFill>
                  <a:srgbClr val="C00000"/>
                </a:solidFill>
              </a:rPr>
              <a:t>We can see from the above that renewable energy has important advantages can not be ignored and overlooked</a:t>
            </a:r>
            <a:endParaRPr lang="en-US" sz="2000" b="1" dirty="0">
              <a:solidFill>
                <a:srgbClr val="C00000"/>
              </a:solidFill>
            </a:endParaRPr>
          </a:p>
        </p:txBody>
      </p:sp>
      <p:sp>
        <p:nvSpPr>
          <p:cNvPr id="3" name="TextBox 2"/>
          <p:cNvSpPr txBox="1"/>
          <p:nvPr/>
        </p:nvSpPr>
        <p:spPr>
          <a:xfrm>
            <a:off x="609600" y="1905000"/>
            <a:ext cx="6553200" cy="400110"/>
          </a:xfrm>
          <a:prstGeom prst="rect">
            <a:avLst/>
          </a:prstGeom>
          <a:noFill/>
        </p:spPr>
        <p:txBody>
          <a:bodyPr wrap="square" rtlCol="0">
            <a:spAutoFit/>
          </a:bodyPr>
          <a:lstStyle/>
          <a:p>
            <a:r>
              <a:rPr lang="en-US" sz="2000" dirty="0" smtClean="0"/>
              <a:t>1-They provide a renewable, sustainable and clean energy.</a:t>
            </a:r>
            <a:endParaRPr lang="en-US" sz="2000" dirty="0"/>
          </a:p>
        </p:txBody>
      </p:sp>
      <p:sp>
        <p:nvSpPr>
          <p:cNvPr id="4" name="TextBox 3"/>
          <p:cNvSpPr txBox="1"/>
          <p:nvPr/>
        </p:nvSpPr>
        <p:spPr>
          <a:xfrm>
            <a:off x="609600" y="2667000"/>
            <a:ext cx="8153400" cy="1015663"/>
          </a:xfrm>
          <a:prstGeom prst="rect">
            <a:avLst/>
          </a:prstGeom>
          <a:noFill/>
        </p:spPr>
        <p:txBody>
          <a:bodyPr wrap="square" rtlCol="0">
            <a:spAutoFit/>
          </a:bodyPr>
          <a:lstStyle/>
          <a:p>
            <a:r>
              <a:rPr lang="en-US" sz="2000" dirty="0" smtClean="0"/>
              <a:t>2-The techniques are known and are not complicated and can be developed and used to develop other technologies. And that their use will provide job opportunities and wide.</a:t>
            </a:r>
            <a:endParaRPr lang="en-US" sz="2000" dirty="0"/>
          </a:p>
        </p:txBody>
      </p:sp>
      <p:sp>
        <p:nvSpPr>
          <p:cNvPr id="5" name="TextBox 4"/>
          <p:cNvSpPr txBox="1"/>
          <p:nvPr/>
        </p:nvSpPr>
        <p:spPr>
          <a:xfrm>
            <a:off x="533400" y="3810000"/>
            <a:ext cx="7315200" cy="707886"/>
          </a:xfrm>
          <a:prstGeom prst="rect">
            <a:avLst/>
          </a:prstGeom>
          <a:noFill/>
        </p:spPr>
        <p:txBody>
          <a:bodyPr wrap="square" rtlCol="0">
            <a:spAutoFit/>
          </a:bodyPr>
          <a:lstStyle/>
          <a:p>
            <a:r>
              <a:rPr lang="en-US" sz="2000" dirty="0" smtClean="0"/>
              <a:t>3-Physical and environmental accessories are available in the world dramatically</a:t>
            </a:r>
            <a:endParaRPr lang="en-US" sz="2000" dirty="0"/>
          </a:p>
        </p:txBody>
      </p:sp>
      <p:sp>
        <p:nvSpPr>
          <p:cNvPr id="6" name="TextBox 5"/>
          <p:cNvSpPr txBox="1"/>
          <p:nvPr/>
        </p:nvSpPr>
        <p:spPr>
          <a:xfrm>
            <a:off x="533400" y="4876800"/>
            <a:ext cx="8153400" cy="707886"/>
          </a:xfrm>
          <a:prstGeom prst="rect">
            <a:avLst/>
          </a:prstGeom>
          <a:noFill/>
        </p:spPr>
        <p:txBody>
          <a:bodyPr wrap="square" rtlCol="0">
            <a:spAutoFit/>
          </a:bodyPr>
          <a:lstStyle/>
          <a:p>
            <a:r>
              <a:rPr lang="en-US" sz="2000" dirty="0" smtClean="0"/>
              <a:t>4-You may need to big capital at the beginning but do not need to provide the raw materials for in nature. They also do not need constant maintenance</a:t>
            </a:r>
            <a:endParaRPr lang="en-US" sz="2000" dirty="0"/>
          </a:p>
        </p:txBody>
      </p:sp>
      <p:pic>
        <p:nvPicPr>
          <p:cNvPr id="7" name="Picture 6"/>
          <p:cNvPicPr>
            <a:picLocks noChangeAspect="1" noChangeArrowheads="1"/>
          </p:cNvPicPr>
          <p:nvPr/>
        </p:nvPicPr>
        <p:blipFill>
          <a:blip r:embed="rId2"/>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49775"/>
            <a:ext cx="7772400" cy="1470025"/>
          </a:xfrm>
        </p:spPr>
        <p:txBody>
          <a:bodyPr/>
          <a:lstStyle/>
          <a:p>
            <a:r>
              <a:rPr lang="en-US" b="1" i="1" dirty="0" smtClean="0">
                <a:solidFill>
                  <a:srgbClr val="FF0000"/>
                </a:solidFill>
              </a:rPr>
              <a:t>Thank you</a:t>
            </a:r>
            <a:endParaRPr lang="en-US" b="1" i="1" dirty="0">
              <a:solidFill>
                <a:srgbClr val="FF0000"/>
              </a:solidFill>
            </a:endParaRPr>
          </a:p>
        </p:txBody>
      </p:sp>
      <p:pic>
        <p:nvPicPr>
          <p:cNvPr id="34818" name="Picture 2" descr="C:\Users\ASB\Downloads\images (10).jpg"/>
          <p:cNvPicPr>
            <a:picLocks noChangeAspect="1" noChangeArrowheads="1"/>
          </p:cNvPicPr>
          <p:nvPr/>
        </p:nvPicPr>
        <p:blipFill>
          <a:blip r:embed="rId2"/>
          <a:srcRect/>
          <a:stretch>
            <a:fillRect/>
          </a:stretch>
        </p:blipFill>
        <p:spPr bwMode="auto">
          <a:xfrm>
            <a:off x="1819275" y="1066800"/>
            <a:ext cx="5572125" cy="33432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SB\Downloads\images.jpg"/>
          <p:cNvPicPr>
            <a:picLocks noChangeAspect="1" noChangeArrowheads="1"/>
          </p:cNvPicPr>
          <p:nvPr/>
        </p:nvPicPr>
        <p:blipFill>
          <a:blip r:embed="rId3"/>
          <a:srcRect/>
          <a:stretch>
            <a:fillRect/>
          </a:stretch>
        </p:blipFill>
        <p:spPr bwMode="auto">
          <a:xfrm>
            <a:off x="4267200" y="2971800"/>
            <a:ext cx="4267200" cy="2915689"/>
          </a:xfrm>
          <a:prstGeom prst="rect">
            <a:avLst/>
          </a:prstGeom>
          <a:noFill/>
        </p:spPr>
      </p:pic>
      <p:sp>
        <p:nvSpPr>
          <p:cNvPr id="4" name="TextBox 3"/>
          <p:cNvSpPr txBox="1"/>
          <p:nvPr/>
        </p:nvSpPr>
        <p:spPr>
          <a:xfrm>
            <a:off x="685800" y="457200"/>
            <a:ext cx="7010400" cy="2308324"/>
          </a:xfrm>
          <a:prstGeom prst="rect">
            <a:avLst/>
          </a:prstGeom>
          <a:noFill/>
        </p:spPr>
        <p:txBody>
          <a:bodyPr wrap="square" rtlCol="0">
            <a:spAutoFit/>
          </a:bodyPr>
          <a:lstStyle/>
          <a:p>
            <a:pPr algn="just"/>
            <a:r>
              <a:rPr lang="en-US" dirty="0"/>
              <a:t>Based on </a:t>
            </a:r>
            <a:r>
              <a:rPr lang="en-US" dirty="0" smtClean="0"/>
              <a:t>2014 report, renewable </a:t>
            </a:r>
            <a:r>
              <a:rPr lang="en-US" dirty="0"/>
              <a:t>contributed 19 percent to our energy consumption </a:t>
            </a:r>
            <a:r>
              <a:rPr lang="en-US" dirty="0" smtClean="0"/>
              <a:t>and 22 </a:t>
            </a:r>
            <a:r>
              <a:rPr lang="en-US" dirty="0"/>
              <a:t>percent to our electricity generation in 2012 and 2013, respectively. Both, </a:t>
            </a:r>
            <a:r>
              <a:rPr lang="en-US" dirty="0" smtClean="0"/>
              <a:t>modern renewable, such </a:t>
            </a:r>
            <a:r>
              <a:rPr lang="en-US" dirty="0"/>
              <a:t>as hydro, wind, solar </a:t>
            </a:r>
            <a:r>
              <a:rPr lang="en-US" dirty="0" smtClean="0"/>
              <a:t>and  </a:t>
            </a:r>
            <a:r>
              <a:rPr lang="en-US" dirty="0" err="1" smtClean="0"/>
              <a:t>biofuels</a:t>
            </a:r>
            <a:r>
              <a:rPr lang="en-US" dirty="0" smtClean="0"/>
              <a:t>, </a:t>
            </a:r>
            <a:r>
              <a:rPr lang="en-US" dirty="0"/>
              <a:t>as well as traditional biomass, contributed in about </a:t>
            </a:r>
            <a:r>
              <a:rPr lang="en-US" dirty="0" smtClean="0"/>
              <a:t>equal parts </a:t>
            </a:r>
            <a:r>
              <a:rPr lang="en-US" dirty="0"/>
              <a:t>to the global energy supply. Worldwide investments in renewable technologies amounted </a:t>
            </a:r>
            <a:r>
              <a:rPr lang="en-US" dirty="0" smtClean="0"/>
              <a:t>to more </a:t>
            </a:r>
            <a:r>
              <a:rPr lang="en-US" dirty="0"/>
              <a:t>than US$214 billion in 2013, with countries like China and the United States heavily </a:t>
            </a:r>
            <a:r>
              <a:rPr lang="en-US" dirty="0" smtClean="0"/>
              <a:t>investing in </a:t>
            </a:r>
            <a:r>
              <a:rPr lang="en-US" dirty="0"/>
              <a:t>wind, hydro, solar </a:t>
            </a:r>
            <a:r>
              <a:rPr lang="en-US" dirty="0" smtClean="0"/>
              <a:t>and </a:t>
            </a:r>
            <a:r>
              <a:rPr lang="en-US" dirty="0" err="1"/>
              <a:t>biofuels</a:t>
            </a:r>
            <a:r>
              <a:rPr lang="en-US" dirty="0" smtClean="0"/>
              <a:t>.</a:t>
            </a:r>
            <a:endParaRPr lang="en-US" dirty="0"/>
          </a:p>
        </p:txBody>
      </p:sp>
      <p:pic>
        <p:nvPicPr>
          <p:cNvPr id="5" name="Picture 4"/>
          <p:cNvPicPr>
            <a:picLocks noChangeAspect="1" noChangeArrowheads="1"/>
          </p:cNvPicPr>
          <p:nvPr/>
        </p:nvPicPr>
        <p:blipFill>
          <a:blip r:embed="rId4"/>
          <a:srcRect/>
          <a:stretch>
            <a:fillRect/>
          </a:stretch>
        </p:blipFill>
        <p:spPr bwMode="auto">
          <a:xfrm>
            <a:off x="8077200" y="0"/>
            <a:ext cx="1066800" cy="1019908"/>
          </a:xfrm>
          <a:prstGeom prst="rect">
            <a:avLst/>
          </a:prstGeom>
          <a:noFill/>
          <a:ln w="9525">
            <a:noFill/>
            <a:miter lim="800000"/>
            <a:headEnd/>
            <a:tailEnd/>
          </a:ln>
          <a:effectLst/>
        </p:spPr>
      </p:pic>
      <p:pic>
        <p:nvPicPr>
          <p:cNvPr id="3074" name="Picture 2" descr="C:\Users\ASB\Downloads\images (6).jpg"/>
          <p:cNvPicPr>
            <a:picLocks noChangeAspect="1" noChangeArrowheads="1"/>
          </p:cNvPicPr>
          <p:nvPr/>
        </p:nvPicPr>
        <p:blipFill>
          <a:blip r:embed="rId5"/>
          <a:srcRect/>
          <a:stretch>
            <a:fillRect/>
          </a:stretch>
        </p:blipFill>
        <p:spPr bwMode="auto">
          <a:xfrm>
            <a:off x="457200" y="2971800"/>
            <a:ext cx="3714750" cy="2971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7391400" cy="3139321"/>
          </a:xfrm>
          <a:prstGeom prst="rect">
            <a:avLst/>
          </a:prstGeom>
          <a:noFill/>
        </p:spPr>
        <p:txBody>
          <a:bodyPr wrap="square" rtlCol="0">
            <a:spAutoFit/>
          </a:bodyPr>
          <a:lstStyle/>
          <a:p>
            <a:pPr algn="just"/>
            <a:r>
              <a:rPr lang="en-US" dirty="0" smtClean="0"/>
              <a:t>Renewable energy resources exist over wide geographical areas, in contrast to other energy sources, which are concentrated in a limited number of countries. Rapid deployment of renewable energy and energy efficiency is resulting in significant energy security, climate change mitigation, and economic benefits.</a:t>
            </a:r>
          </a:p>
          <a:p>
            <a:pPr algn="just"/>
            <a:r>
              <a:rPr lang="en-US" dirty="0" smtClean="0"/>
              <a:t>In international public opinion surveys there is strong support for promoting renewable sources such as solar power and wind power. At the national level, at least 30 nations around the world already have renewable energy contributing more than 20 percent of energy supply. National renewable energy markets are projected to continue to grow strongly in the coming decade and beyond.</a:t>
            </a:r>
            <a:endParaRPr lang="en-US" dirty="0"/>
          </a:p>
        </p:txBody>
      </p:sp>
      <p:sp>
        <p:nvSpPr>
          <p:cNvPr id="5" name="TextBox 4"/>
          <p:cNvSpPr txBox="1"/>
          <p:nvPr/>
        </p:nvSpPr>
        <p:spPr>
          <a:xfrm>
            <a:off x="533400" y="3607475"/>
            <a:ext cx="7924800" cy="2031325"/>
          </a:xfrm>
          <a:prstGeom prst="rect">
            <a:avLst/>
          </a:prstGeom>
          <a:noFill/>
        </p:spPr>
        <p:txBody>
          <a:bodyPr wrap="square" rtlCol="0">
            <a:spAutoFit/>
          </a:bodyPr>
          <a:lstStyle/>
          <a:p>
            <a:r>
              <a:rPr lang="en-US" dirty="0" smtClean="0"/>
              <a:t>Renewable energy features</a:t>
            </a:r>
          </a:p>
          <a:p>
            <a:r>
              <a:rPr lang="en-US" dirty="0" smtClean="0"/>
              <a:t>• Available in most countries of the world.</a:t>
            </a:r>
          </a:p>
          <a:p>
            <a:r>
              <a:rPr lang="en-US" dirty="0" smtClean="0"/>
              <a:t>• Do not pollute the environment clean, and keeps the public health of living organisms.</a:t>
            </a:r>
          </a:p>
          <a:p>
            <a:r>
              <a:rPr lang="en-US" dirty="0" smtClean="0"/>
              <a:t>• economical in many applications.</a:t>
            </a:r>
          </a:p>
          <a:p>
            <a:r>
              <a:rPr lang="en-US" dirty="0" smtClean="0"/>
              <a:t>• ensure continued </a:t>
            </a:r>
            <a:r>
              <a:rPr lang="en-US" dirty="0" err="1" smtClean="0"/>
              <a:t>Twaverh</a:t>
            </a:r>
            <a:r>
              <a:rPr lang="en-US" dirty="0" smtClean="0"/>
              <a:t> </a:t>
            </a:r>
            <a:r>
              <a:rPr lang="en-US" dirty="0" err="1" smtClean="0"/>
              <a:t>autwagdaa</a:t>
            </a:r>
            <a:r>
              <a:rPr lang="en-US" dirty="0" smtClean="0"/>
              <a:t>.</a:t>
            </a:r>
          </a:p>
          <a:p>
            <a:r>
              <a:rPr lang="en-US" dirty="0" smtClean="0"/>
              <a:t>• uncomplicated techniques used.</a:t>
            </a:r>
            <a:endParaRPr lang="en-US" dirty="0"/>
          </a:p>
        </p:txBody>
      </p:sp>
      <p:pic>
        <p:nvPicPr>
          <p:cNvPr id="1027" name="Picture 3" descr="C:\Users\ASB\Downloads\images (7).jpg"/>
          <p:cNvPicPr>
            <a:picLocks noChangeAspect="1" noChangeArrowheads="1"/>
          </p:cNvPicPr>
          <p:nvPr/>
        </p:nvPicPr>
        <p:blipFill>
          <a:blip r:embed="rId2"/>
          <a:srcRect/>
          <a:stretch>
            <a:fillRect/>
          </a:stretch>
        </p:blipFill>
        <p:spPr bwMode="auto">
          <a:xfrm>
            <a:off x="4724400" y="4495800"/>
            <a:ext cx="3733800" cy="1847850"/>
          </a:xfrm>
          <a:prstGeom prst="rect">
            <a:avLst/>
          </a:prstGeom>
          <a:noFill/>
        </p:spPr>
      </p:pic>
      <p:pic>
        <p:nvPicPr>
          <p:cNvPr id="6" name="Picture 5"/>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533400"/>
            <a:ext cx="5257800" cy="584775"/>
          </a:xfrm>
          <a:prstGeom prst="rect">
            <a:avLst/>
          </a:prstGeom>
          <a:noFill/>
        </p:spPr>
        <p:txBody>
          <a:bodyPr wrap="square" rtlCol="0">
            <a:spAutoFit/>
          </a:bodyPr>
          <a:lstStyle/>
          <a:p>
            <a:r>
              <a:rPr lang="en-US" sz="3200" b="1" dirty="0" smtClean="0">
                <a:solidFill>
                  <a:srgbClr val="C00000"/>
                </a:solidFill>
              </a:rPr>
              <a:t>Mainstream technologies</a:t>
            </a:r>
            <a:endParaRPr lang="en-US" sz="3200" b="1" dirty="0">
              <a:solidFill>
                <a:srgbClr val="C00000"/>
              </a:solidFill>
            </a:endParaRPr>
          </a:p>
        </p:txBody>
      </p:sp>
      <p:sp>
        <p:nvSpPr>
          <p:cNvPr id="3" name="TextBox 2"/>
          <p:cNvSpPr txBox="1"/>
          <p:nvPr/>
        </p:nvSpPr>
        <p:spPr>
          <a:xfrm>
            <a:off x="762000" y="1295400"/>
            <a:ext cx="2819400" cy="400110"/>
          </a:xfrm>
          <a:prstGeom prst="rect">
            <a:avLst/>
          </a:prstGeom>
          <a:noFill/>
        </p:spPr>
        <p:txBody>
          <a:bodyPr wrap="square" rtlCol="0">
            <a:spAutoFit/>
          </a:bodyPr>
          <a:lstStyle/>
          <a:p>
            <a:r>
              <a:rPr lang="en-US" sz="2000" b="1" dirty="0" smtClean="0">
                <a:solidFill>
                  <a:srgbClr val="C00000"/>
                </a:solidFill>
              </a:rPr>
              <a:t>Wind power</a:t>
            </a:r>
            <a:endParaRPr lang="en-US" sz="2000" b="1" dirty="0">
              <a:solidFill>
                <a:srgbClr val="C00000"/>
              </a:solidFill>
            </a:endParaRPr>
          </a:p>
        </p:txBody>
      </p:sp>
      <p:pic>
        <p:nvPicPr>
          <p:cNvPr id="4098" name="Picture 2"/>
          <p:cNvPicPr>
            <a:picLocks noChangeAspect="1" noChangeArrowheads="1"/>
          </p:cNvPicPr>
          <p:nvPr/>
        </p:nvPicPr>
        <p:blipFill>
          <a:blip r:embed="rId2"/>
          <a:srcRect/>
          <a:stretch>
            <a:fillRect/>
          </a:stretch>
        </p:blipFill>
        <p:spPr bwMode="auto">
          <a:xfrm>
            <a:off x="2590800" y="3429000"/>
            <a:ext cx="4800600" cy="2209800"/>
          </a:xfrm>
          <a:prstGeom prst="rect">
            <a:avLst/>
          </a:prstGeom>
          <a:noFill/>
          <a:ln w="9525">
            <a:noFill/>
            <a:miter lim="800000"/>
            <a:headEnd/>
            <a:tailEnd/>
          </a:ln>
          <a:effectLst/>
        </p:spPr>
      </p:pic>
      <p:sp>
        <p:nvSpPr>
          <p:cNvPr id="6" name="TextBox 5"/>
          <p:cNvSpPr txBox="1"/>
          <p:nvPr/>
        </p:nvSpPr>
        <p:spPr>
          <a:xfrm>
            <a:off x="1447800" y="5802868"/>
            <a:ext cx="6705600" cy="369332"/>
          </a:xfrm>
          <a:prstGeom prst="rect">
            <a:avLst/>
          </a:prstGeom>
          <a:noFill/>
        </p:spPr>
        <p:txBody>
          <a:bodyPr wrap="square" rtlCol="0">
            <a:spAutoFit/>
          </a:bodyPr>
          <a:lstStyle/>
          <a:p>
            <a:r>
              <a:rPr lang="en-US" dirty="0" smtClean="0"/>
              <a:t>The 845 MW Shepherds Flat Wind Farm near Arlington, Oregon, USA</a:t>
            </a:r>
            <a:endParaRPr lang="en-US" dirty="0"/>
          </a:p>
        </p:txBody>
      </p:sp>
      <p:sp>
        <p:nvSpPr>
          <p:cNvPr id="11" name="TextBox 10"/>
          <p:cNvSpPr txBox="1"/>
          <p:nvPr/>
        </p:nvSpPr>
        <p:spPr>
          <a:xfrm>
            <a:off x="609600" y="1676400"/>
            <a:ext cx="7848600" cy="1754326"/>
          </a:xfrm>
          <a:prstGeom prst="rect">
            <a:avLst/>
          </a:prstGeom>
          <a:noFill/>
        </p:spPr>
        <p:txBody>
          <a:bodyPr wrap="square" rtlCol="0">
            <a:spAutoFit/>
          </a:bodyPr>
          <a:lstStyle/>
          <a:p>
            <a:r>
              <a:rPr lang="en-US" dirty="0" smtClean="0"/>
              <a:t>Airflows can be used to run wind turbines. Modern utility-scale wind turbines range from around 600 kW to 5 MW of rated power, although turbines with rated output of 1.5–3 MW have become the most common for commercial use; the power available from the wind is a function of the cube of the wind speed, so as wind speed increases, power output increases up to the maximum output for the</a:t>
            </a:r>
          </a:p>
          <a:p>
            <a:r>
              <a:rPr lang="en-US" dirty="0" smtClean="0"/>
              <a:t>particular turbine.</a:t>
            </a:r>
            <a:endParaRPr lang="en-US" dirty="0"/>
          </a:p>
        </p:txBody>
      </p:sp>
      <p:pic>
        <p:nvPicPr>
          <p:cNvPr id="7" name="Picture 6"/>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219200"/>
            <a:ext cx="6477000" cy="2031325"/>
          </a:xfrm>
          <a:prstGeom prst="rect">
            <a:avLst/>
          </a:prstGeom>
          <a:noFill/>
        </p:spPr>
        <p:txBody>
          <a:bodyPr wrap="square" rtlCol="0">
            <a:spAutoFit/>
          </a:bodyPr>
          <a:lstStyle/>
          <a:p>
            <a:pPr algn="just"/>
            <a:r>
              <a:rPr lang="en-US" dirty="0" smtClean="0"/>
              <a:t>1- Hydroelectric energy is a term usually reserved for large-scale hydroelectric dams. The largest of which is the Three Gorges Dam in China and a smaller example is the </a:t>
            </a:r>
            <a:r>
              <a:rPr lang="en-US" dirty="0" err="1" smtClean="0"/>
              <a:t>Akosombo</a:t>
            </a:r>
            <a:r>
              <a:rPr lang="en-US" dirty="0" smtClean="0"/>
              <a:t> Dam in Ghana.</a:t>
            </a:r>
          </a:p>
          <a:p>
            <a:pPr algn="just"/>
            <a:r>
              <a:rPr lang="en-US" dirty="0" smtClean="0"/>
              <a:t>2- Micro hydro systems are hydroelectric power installations that typically produce up to 100 kW of power..</a:t>
            </a:r>
          </a:p>
          <a:p>
            <a:pPr algn="just"/>
            <a:r>
              <a:rPr lang="en-US" dirty="0" smtClean="0"/>
              <a:t>3- Run-of-the-river hydroelectricity systems derive kinetic energy from rivers and oceans without the creation of a large reservoir</a:t>
            </a:r>
            <a:endParaRPr lang="en-US" dirty="0"/>
          </a:p>
        </p:txBody>
      </p:sp>
      <p:sp>
        <p:nvSpPr>
          <p:cNvPr id="3" name="TextBox 2"/>
          <p:cNvSpPr txBox="1"/>
          <p:nvPr/>
        </p:nvSpPr>
        <p:spPr>
          <a:xfrm>
            <a:off x="1143000" y="685800"/>
            <a:ext cx="1752600" cy="400110"/>
          </a:xfrm>
          <a:prstGeom prst="rect">
            <a:avLst/>
          </a:prstGeom>
          <a:noFill/>
        </p:spPr>
        <p:txBody>
          <a:bodyPr wrap="square" rtlCol="0">
            <a:spAutoFit/>
          </a:bodyPr>
          <a:lstStyle/>
          <a:p>
            <a:r>
              <a:rPr lang="en-US" sz="2000" b="1" dirty="0" smtClean="0">
                <a:solidFill>
                  <a:srgbClr val="C00000"/>
                </a:solidFill>
              </a:rPr>
              <a:t>Hydropower</a:t>
            </a:r>
            <a:endParaRPr lang="en-US" sz="2000" dirty="0">
              <a:solidFill>
                <a:srgbClr val="C00000"/>
              </a:solidFill>
            </a:endParaRPr>
          </a:p>
        </p:txBody>
      </p:sp>
      <p:sp>
        <p:nvSpPr>
          <p:cNvPr id="4" name="TextBox 3"/>
          <p:cNvSpPr txBox="1"/>
          <p:nvPr/>
        </p:nvSpPr>
        <p:spPr>
          <a:xfrm>
            <a:off x="1676400" y="5955268"/>
            <a:ext cx="5791200" cy="369332"/>
          </a:xfrm>
          <a:prstGeom prst="rect">
            <a:avLst/>
          </a:prstGeom>
          <a:noFill/>
        </p:spPr>
        <p:txBody>
          <a:bodyPr wrap="square" rtlCol="0">
            <a:spAutoFit/>
          </a:bodyPr>
          <a:lstStyle/>
          <a:p>
            <a:r>
              <a:rPr lang="en-US" dirty="0" smtClean="0">
                <a:solidFill>
                  <a:srgbClr val="C00000"/>
                </a:solidFill>
              </a:rPr>
              <a:t>The Three Gorges Dam on the Yangtze River in China</a:t>
            </a:r>
            <a:endParaRPr lang="en-US" dirty="0">
              <a:solidFill>
                <a:srgbClr val="C00000"/>
              </a:solidFill>
            </a:endParaRPr>
          </a:p>
        </p:txBody>
      </p:sp>
      <p:pic>
        <p:nvPicPr>
          <p:cNvPr id="5" name="Picture 3"/>
          <p:cNvPicPr>
            <a:picLocks noChangeAspect="1" noChangeArrowheads="1"/>
          </p:cNvPicPr>
          <p:nvPr/>
        </p:nvPicPr>
        <p:blipFill>
          <a:blip r:embed="rId2"/>
          <a:srcRect/>
          <a:stretch>
            <a:fillRect/>
          </a:stretch>
        </p:blipFill>
        <p:spPr bwMode="auto">
          <a:xfrm>
            <a:off x="1676400" y="3886200"/>
            <a:ext cx="5715000" cy="1860665"/>
          </a:xfrm>
          <a:prstGeom prst="rect">
            <a:avLst/>
          </a:prstGeom>
          <a:noFill/>
          <a:ln w="9525">
            <a:noFill/>
            <a:miter lim="800000"/>
            <a:headEnd/>
            <a:tailEnd/>
          </a:ln>
          <a:effectLst/>
        </p:spPr>
      </p:pic>
      <p:pic>
        <p:nvPicPr>
          <p:cNvPr id="6" name="Picture 5"/>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2971800" cy="400110"/>
          </a:xfrm>
          <a:prstGeom prst="rect">
            <a:avLst/>
          </a:prstGeom>
          <a:noFill/>
        </p:spPr>
        <p:txBody>
          <a:bodyPr wrap="square" rtlCol="0">
            <a:spAutoFit/>
          </a:bodyPr>
          <a:lstStyle/>
          <a:p>
            <a:r>
              <a:rPr lang="en-US" sz="2000" b="1" dirty="0" smtClean="0">
                <a:solidFill>
                  <a:srgbClr val="C00000"/>
                </a:solidFill>
              </a:rPr>
              <a:t>Solar energy</a:t>
            </a:r>
            <a:endParaRPr lang="en-US" sz="2000" dirty="0">
              <a:solidFill>
                <a:srgbClr val="C00000"/>
              </a:solidFill>
            </a:endParaRPr>
          </a:p>
        </p:txBody>
      </p:sp>
      <p:pic>
        <p:nvPicPr>
          <p:cNvPr id="5122" name="Picture 2"/>
          <p:cNvPicPr>
            <a:picLocks noChangeAspect="1" noChangeArrowheads="1"/>
          </p:cNvPicPr>
          <p:nvPr/>
        </p:nvPicPr>
        <p:blipFill>
          <a:blip r:embed="rId2"/>
          <a:srcRect/>
          <a:stretch>
            <a:fillRect/>
          </a:stretch>
        </p:blipFill>
        <p:spPr bwMode="auto">
          <a:xfrm>
            <a:off x="609600" y="1981200"/>
            <a:ext cx="3352800" cy="2255520"/>
          </a:xfrm>
          <a:prstGeom prst="rect">
            <a:avLst/>
          </a:prstGeom>
          <a:noFill/>
          <a:ln w="9525">
            <a:noFill/>
            <a:miter lim="800000"/>
            <a:headEnd/>
            <a:tailEnd/>
          </a:ln>
          <a:effectLst/>
        </p:spPr>
      </p:pic>
      <p:sp>
        <p:nvSpPr>
          <p:cNvPr id="5" name="TextBox 4"/>
          <p:cNvSpPr txBox="1"/>
          <p:nvPr/>
        </p:nvSpPr>
        <p:spPr>
          <a:xfrm>
            <a:off x="457200" y="4306669"/>
            <a:ext cx="3657600" cy="646331"/>
          </a:xfrm>
          <a:prstGeom prst="rect">
            <a:avLst/>
          </a:prstGeom>
          <a:noFill/>
        </p:spPr>
        <p:txBody>
          <a:bodyPr wrap="square" rtlCol="0">
            <a:spAutoFit/>
          </a:bodyPr>
          <a:lstStyle/>
          <a:p>
            <a:r>
              <a:rPr lang="it-IT" dirty="0" smtClean="0">
                <a:solidFill>
                  <a:srgbClr val="C00000"/>
                </a:solidFill>
              </a:rPr>
              <a:t>The 354 MW SEGS solar complex inSan Bernardino, California, USA</a:t>
            </a:r>
            <a:endParaRPr lang="en-US" dirty="0">
              <a:solidFill>
                <a:srgbClr val="C00000"/>
              </a:solidFill>
            </a:endParaRPr>
          </a:p>
        </p:txBody>
      </p:sp>
      <p:sp>
        <p:nvSpPr>
          <p:cNvPr id="6" name="TextBox 5"/>
          <p:cNvSpPr txBox="1"/>
          <p:nvPr/>
        </p:nvSpPr>
        <p:spPr>
          <a:xfrm>
            <a:off x="609600" y="609600"/>
            <a:ext cx="6705600" cy="1200329"/>
          </a:xfrm>
          <a:prstGeom prst="rect">
            <a:avLst/>
          </a:prstGeom>
          <a:noFill/>
        </p:spPr>
        <p:txBody>
          <a:bodyPr wrap="square" rtlCol="0">
            <a:spAutoFit/>
          </a:bodyPr>
          <a:lstStyle/>
          <a:p>
            <a:pPr algn="just"/>
            <a:r>
              <a:rPr lang="en-US" dirty="0" smtClean="0"/>
              <a:t>Solar energy, radiant light and heat from the sun, is harnessed using a range of ever-evolving technologies such as solar heating, photovoltaic, concentrated solar power, solar architecture and artificial photosynthesis.</a:t>
            </a:r>
            <a:endParaRPr lang="en-US" dirty="0"/>
          </a:p>
        </p:txBody>
      </p:sp>
      <p:pic>
        <p:nvPicPr>
          <p:cNvPr id="5123" name="Picture 3"/>
          <p:cNvPicPr>
            <a:picLocks noChangeAspect="1" noChangeArrowheads="1"/>
          </p:cNvPicPr>
          <p:nvPr/>
        </p:nvPicPr>
        <p:blipFill>
          <a:blip r:embed="rId3"/>
          <a:srcRect/>
          <a:stretch>
            <a:fillRect/>
          </a:stretch>
        </p:blipFill>
        <p:spPr bwMode="auto">
          <a:xfrm>
            <a:off x="5791200" y="5162550"/>
            <a:ext cx="1600200" cy="1238250"/>
          </a:xfrm>
          <a:prstGeom prst="rect">
            <a:avLst/>
          </a:prstGeom>
          <a:noFill/>
          <a:ln w="9525">
            <a:noFill/>
            <a:miter lim="800000"/>
            <a:headEnd/>
            <a:tailEnd/>
          </a:ln>
          <a:effectLst/>
        </p:spPr>
      </p:pic>
      <p:sp>
        <p:nvSpPr>
          <p:cNvPr id="9" name="TextBox 8"/>
          <p:cNvSpPr txBox="1"/>
          <p:nvPr/>
        </p:nvSpPr>
        <p:spPr>
          <a:xfrm>
            <a:off x="2133600" y="5486400"/>
            <a:ext cx="3048000" cy="646331"/>
          </a:xfrm>
          <a:prstGeom prst="rect">
            <a:avLst/>
          </a:prstGeom>
          <a:noFill/>
        </p:spPr>
        <p:txBody>
          <a:bodyPr wrap="square" rtlCol="0">
            <a:spAutoFit/>
          </a:bodyPr>
          <a:lstStyle/>
          <a:p>
            <a:r>
              <a:rPr lang="en-US" dirty="0" smtClean="0">
                <a:solidFill>
                  <a:srgbClr val="C00000"/>
                </a:solidFill>
              </a:rPr>
              <a:t>A small, roof-top mounted PV system in Bonn, Germany</a:t>
            </a:r>
            <a:endParaRPr lang="en-US" dirty="0">
              <a:solidFill>
                <a:srgbClr val="C00000"/>
              </a:solidFill>
            </a:endParaRPr>
          </a:p>
        </p:txBody>
      </p:sp>
      <p:pic>
        <p:nvPicPr>
          <p:cNvPr id="5124" name="Picture 4"/>
          <p:cNvPicPr>
            <a:picLocks noChangeAspect="1" noChangeArrowheads="1"/>
          </p:cNvPicPr>
          <p:nvPr/>
        </p:nvPicPr>
        <p:blipFill>
          <a:blip r:embed="rId4"/>
          <a:srcRect/>
          <a:stretch>
            <a:fillRect/>
          </a:stretch>
        </p:blipFill>
        <p:spPr bwMode="auto">
          <a:xfrm>
            <a:off x="4800600" y="1843335"/>
            <a:ext cx="3352800" cy="2500065"/>
          </a:xfrm>
          <a:prstGeom prst="rect">
            <a:avLst/>
          </a:prstGeom>
          <a:noFill/>
          <a:ln w="9525">
            <a:noFill/>
            <a:miter lim="800000"/>
            <a:headEnd/>
            <a:tailEnd/>
          </a:ln>
          <a:effectLst/>
        </p:spPr>
      </p:pic>
      <p:sp>
        <p:nvSpPr>
          <p:cNvPr id="12" name="TextBox 11"/>
          <p:cNvSpPr txBox="1"/>
          <p:nvPr/>
        </p:nvSpPr>
        <p:spPr>
          <a:xfrm>
            <a:off x="5257800" y="4306669"/>
            <a:ext cx="2590800" cy="646331"/>
          </a:xfrm>
          <a:prstGeom prst="rect">
            <a:avLst/>
          </a:prstGeom>
          <a:noFill/>
        </p:spPr>
        <p:txBody>
          <a:bodyPr wrap="square" rtlCol="0">
            <a:spAutoFit/>
          </a:bodyPr>
          <a:lstStyle/>
          <a:p>
            <a:r>
              <a:rPr lang="en-US" dirty="0" smtClean="0">
                <a:solidFill>
                  <a:srgbClr val="C00000"/>
                </a:solidFill>
              </a:rPr>
              <a:t>Photovoltaic power station in Kofu, Japan</a:t>
            </a:r>
            <a:endParaRPr lang="en-US" dirty="0">
              <a:solidFill>
                <a:srgbClr val="C00000"/>
              </a:solidFill>
            </a:endParaRPr>
          </a:p>
        </p:txBody>
      </p:sp>
      <p:pic>
        <p:nvPicPr>
          <p:cNvPr id="10" name="Picture 9"/>
          <p:cNvPicPr>
            <a:picLocks noChangeAspect="1" noChangeArrowheads="1"/>
          </p:cNvPicPr>
          <p:nvPr/>
        </p:nvPicPr>
        <p:blipFill>
          <a:blip r:embed="rId5"/>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SB\Downloads\800px-Total_World_Energy_Consumption_by_Source_2010.png"/>
          <p:cNvPicPr>
            <a:picLocks noChangeAspect="1" noChangeArrowheads="1"/>
          </p:cNvPicPr>
          <p:nvPr/>
        </p:nvPicPr>
        <p:blipFill>
          <a:blip r:embed="rId2"/>
          <a:srcRect/>
          <a:stretch>
            <a:fillRect/>
          </a:stretch>
        </p:blipFill>
        <p:spPr bwMode="auto">
          <a:xfrm>
            <a:off x="381000" y="581025"/>
            <a:ext cx="7621587" cy="4829175"/>
          </a:xfrm>
          <a:prstGeom prst="rect">
            <a:avLst/>
          </a:prstGeom>
          <a:noFill/>
        </p:spPr>
      </p:pic>
      <p:sp>
        <p:nvSpPr>
          <p:cNvPr id="6" name="TextBox 5"/>
          <p:cNvSpPr txBox="1"/>
          <p:nvPr/>
        </p:nvSpPr>
        <p:spPr>
          <a:xfrm>
            <a:off x="304800" y="5650468"/>
            <a:ext cx="8458200" cy="369332"/>
          </a:xfrm>
          <a:prstGeom prst="rect">
            <a:avLst/>
          </a:prstGeom>
          <a:noFill/>
        </p:spPr>
        <p:txBody>
          <a:bodyPr wrap="square" rtlCol="0">
            <a:spAutoFit/>
          </a:bodyPr>
          <a:lstStyle/>
          <a:p>
            <a:r>
              <a:rPr lang="en-US" b="1" dirty="0" smtClean="0">
                <a:solidFill>
                  <a:srgbClr val="C00000"/>
                </a:solidFill>
              </a:rPr>
              <a:t>Global energy consumption by source. Renewable accounted for 17% in 2010.</a:t>
            </a:r>
            <a:endParaRPr lang="en-US" b="1" dirty="0">
              <a:solidFill>
                <a:srgbClr val="C00000"/>
              </a:solidFill>
            </a:endParaRPr>
          </a:p>
        </p:txBody>
      </p:sp>
      <p:pic>
        <p:nvPicPr>
          <p:cNvPr id="4" name="Picture 3"/>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SB\Downloads\GlobalREPowerCapacity-exHydro-Eng.png"/>
          <p:cNvPicPr>
            <a:picLocks noChangeAspect="1" noChangeArrowheads="1"/>
          </p:cNvPicPr>
          <p:nvPr/>
        </p:nvPicPr>
        <p:blipFill>
          <a:blip r:embed="rId2"/>
          <a:srcRect/>
          <a:stretch>
            <a:fillRect/>
          </a:stretch>
        </p:blipFill>
        <p:spPr bwMode="auto">
          <a:xfrm>
            <a:off x="337082" y="728663"/>
            <a:ext cx="7740118" cy="4910137"/>
          </a:xfrm>
          <a:prstGeom prst="rect">
            <a:avLst/>
          </a:prstGeom>
          <a:noFill/>
        </p:spPr>
      </p:pic>
      <p:sp>
        <p:nvSpPr>
          <p:cNvPr id="6" name="TextBox 5"/>
          <p:cNvSpPr txBox="1"/>
          <p:nvPr/>
        </p:nvSpPr>
        <p:spPr>
          <a:xfrm>
            <a:off x="1752600" y="5879068"/>
            <a:ext cx="6248400" cy="400110"/>
          </a:xfrm>
          <a:prstGeom prst="rect">
            <a:avLst/>
          </a:prstGeom>
          <a:noFill/>
        </p:spPr>
        <p:txBody>
          <a:bodyPr wrap="square" rtlCol="0">
            <a:spAutoFit/>
          </a:bodyPr>
          <a:lstStyle/>
          <a:p>
            <a:r>
              <a:rPr lang="en-US" sz="2000" b="1" dirty="0" smtClean="0">
                <a:solidFill>
                  <a:srgbClr val="C00000"/>
                </a:solidFill>
              </a:rPr>
              <a:t>Global growth of renewable throughout 2011</a:t>
            </a:r>
            <a:endParaRPr lang="en-US" sz="2000" b="1" dirty="0">
              <a:solidFill>
                <a:srgbClr val="C00000"/>
              </a:solidFill>
            </a:endParaRPr>
          </a:p>
        </p:txBody>
      </p:sp>
      <p:pic>
        <p:nvPicPr>
          <p:cNvPr id="4" name="Picture 3"/>
          <p:cNvPicPr>
            <a:picLocks noChangeAspect="1" noChangeArrowheads="1"/>
          </p:cNvPicPr>
          <p:nvPr/>
        </p:nvPicPr>
        <p:blipFill>
          <a:blip r:embed="rId3"/>
          <a:srcRect/>
          <a:stretch>
            <a:fillRect/>
          </a:stretch>
        </p:blipFill>
        <p:spPr bwMode="auto">
          <a:xfrm>
            <a:off x="8077200" y="0"/>
            <a:ext cx="1066800" cy="101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762000"/>
            <a:ext cx="6858000" cy="830997"/>
          </a:xfrm>
          <a:prstGeom prst="rect">
            <a:avLst/>
          </a:prstGeom>
          <a:noFill/>
        </p:spPr>
        <p:txBody>
          <a:bodyPr wrap="square" rtlCol="0">
            <a:spAutoFit/>
          </a:bodyPr>
          <a:lstStyle/>
          <a:p>
            <a:r>
              <a:rPr lang="en-US" sz="2400" dirty="0" smtClean="0">
                <a:solidFill>
                  <a:srgbClr val="C00000"/>
                </a:solidFill>
              </a:rPr>
              <a:t>Renewable energy replaces conventional fuels in distinct areas: electricity generation and Heating</a:t>
            </a:r>
            <a:endParaRPr lang="en-US" sz="2400" dirty="0">
              <a:solidFill>
                <a:srgbClr val="C00000"/>
              </a:solidFill>
            </a:endParaRPr>
          </a:p>
        </p:txBody>
      </p:sp>
      <p:sp>
        <p:nvSpPr>
          <p:cNvPr id="3" name="TextBox 2"/>
          <p:cNvSpPr txBox="1"/>
          <p:nvPr/>
        </p:nvSpPr>
        <p:spPr>
          <a:xfrm>
            <a:off x="838200" y="1752600"/>
            <a:ext cx="7772400" cy="2000548"/>
          </a:xfrm>
          <a:prstGeom prst="rect">
            <a:avLst/>
          </a:prstGeom>
          <a:noFill/>
        </p:spPr>
        <p:txBody>
          <a:bodyPr wrap="square" rtlCol="0">
            <a:spAutoFit/>
          </a:bodyPr>
          <a:lstStyle/>
          <a:p>
            <a:pPr algn="just"/>
            <a:r>
              <a:rPr lang="en-US" sz="2400" b="1" dirty="0" smtClean="0">
                <a:solidFill>
                  <a:srgbClr val="C00000"/>
                </a:solidFill>
              </a:rPr>
              <a:t>Power generation: </a:t>
            </a:r>
            <a:r>
              <a:rPr lang="en-US" sz="2000" dirty="0" smtClean="0"/>
              <a:t>Renewable energy provides 21.7% of electricity generation worldwide as of 2013. Renewable power generators are spread across many countries, and wind power alone already provides a significant share of electricity in some areas: for example, 14% in the U.S. state of Iowa, 40% in the northern German state of Schleswig-Holstein, and 49% in Denmark. </a:t>
            </a:r>
            <a:endParaRPr lang="en-US" sz="2000" dirty="0"/>
          </a:p>
        </p:txBody>
      </p:sp>
      <p:pic>
        <p:nvPicPr>
          <p:cNvPr id="4" name="Picture 3"/>
          <p:cNvPicPr>
            <a:picLocks noChangeAspect="1" noChangeArrowheads="1"/>
          </p:cNvPicPr>
          <p:nvPr/>
        </p:nvPicPr>
        <p:blipFill>
          <a:blip r:embed="rId2"/>
          <a:srcRect/>
          <a:stretch>
            <a:fillRect/>
          </a:stretch>
        </p:blipFill>
        <p:spPr bwMode="auto">
          <a:xfrm>
            <a:off x="8077200" y="0"/>
            <a:ext cx="1066800" cy="1019908"/>
          </a:xfrm>
          <a:prstGeom prst="rect">
            <a:avLst/>
          </a:prstGeom>
          <a:noFill/>
          <a:ln w="9525">
            <a:noFill/>
            <a:miter lim="800000"/>
            <a:headEnd/>
            <a:tailEnd/>
          </a:ln>
          <a:effectLst/>
        </p:spPr>
      </p:pic>
      <p:pic>
        <p:nvPicPr>
          <p:cNvPr id="4098" name="Picture 2" descr="C:\Users\ASB\Downloads\download (2).jpg"/>
          <p:cNvPicPr>
            <a:picLocks noChangeAspect="1" noChangeArrowheads="1"/>
          </p:cNvPicPr>
          <p:nvPr/>
        </p:nvPicPr>
        <p:blipFill>
          <a:blip r:embed="rId3"/>
          <a:srcRect/>
          <a:stretch>
            <a:fillRect/>
          </a:stretch>
        </p:blipFill>
        <p:spPr bwMode="auto">
          <a:xfrm>
            <a:off x="2133600" y="3810000"/>
            <a:ext cx="4664745" cy="2819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729</TotalTime>
  <Words>1063</Words>
  <Application>Microsoft Office PowerPoint</Application>
  <PresentationFormat>عرض على الشاشة (3:4)‏</PresentationFormat>
  <Paragraphs>47</Paragraphs>
  <Slides>16</Slides>
  <Notes>1</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Flow</vt:lpstr>
      <vt:lpstr>Renewable energy</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Thank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Renewable energy</dc:title>
  <dc:creator>ASB</dc:creator>
  <cp:lastModifiedBy>firas</cp:lastModifiedBy>
  <cp:revision>71</cp:revision>
  <dcterms:created xsi:type="dcterms:W3CDTF">2015-04-22T09:31:56Z</dcterms:created>
  <dcterms:modified xsi:type="dcterms:W3CDTF">2015-04-27T13:39:03Z</dcterms:modified>
</cp:coreProperties>
</file>